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alkiri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22" name="Alapealkiri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45C3-D606-4574-AD74-41606D5F1D79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20" name="Jaluse kohatäid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10" name="Slaidinumbri kohatä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FD35E-AC71-4DBC-96B6-0F3EDAD213A4}" type="slidenum">
              <a:rPr lang="et-EE" smtClean="0"/>
              <a:t>‹#›</a:t>
            </a:fld>
            <a:endParaRPr lang="et-EE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45C3-D606-4574-AD74-41606D5F1D79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FD35E-AC71-4DBC-96B6-0F3EDAD213A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45C3-D606-4574-AD74-41606D5F1D79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FD35E-AC71-4DBC-96B6-0F3EDAD213A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45C3-D606-4574-AD74-41606D5F1D79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FD35E-AC71-4DBC-96B6-0F3EDAD213A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45C3-D606-4574-AD74-41606D5F1D79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FD35E-AC71-4DBC-96B6-0F3EDAD213A4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Ristkül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45C3-D606-4574-AD74-41606D5F1D79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FD35E-AC71-4DBC-96B6-0F3EDAD213A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45C3-D606-4574-AD74-41606D5F1D79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FD35E-AC71-4DBC-96B6-0F3EDAD213A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45C3-D606-4574-AD74-41606D5F1D79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FD35E-AC71-4DBC-96B6-0F3EDAD213A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stkül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45C3-D606-4574-AD74-41606D5F1D79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FD35E-AC71-4DBC-96B6-0F3EDAD213A4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istkül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45C3-D606-4574-AD74-41606D5F1D79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FD35E-AC71-4DBC-96B6-0F3EDAD213A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C45C3-D606-4574-AD74-41606D5F1D79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FD35E-AC71-4DBC-96B6-0F3EDAD213A4}" type="slidenum">
              <a:rPr lang="et-EE" smtClean="0"/>
              <a:t>‹#›</a:t>
            </a:fld>
            <a:endParaRPr lang="et-EE"/>
          </a:p>
        </p:txBody>
      </p:sp>
      <p:sp>
        <p:nvSpPr>
          <p:cNvPr id="8" name="Ristkül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9" name="Vooskeemikujund &quot;protsess&quot;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ooskeemikujund &quot;protsess&quot;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õnga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ealkirja kohatäid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9" name="Teksti kohatäid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24" name="Kuupäeva kohatäid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5C45C3-D606-4574-AD74-41606D5F1D79}" type="datetimeFigureOut">
              <a:rPr lang="et-EE" smtClean="0"/>
              <a:t>19.10.2015</a:t>
            </a:fld>
            <a:endParaRPr lang="et-EE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t-EE"/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5FD35E-AC71-4DBC-96B6-0F3EDAD213A4}" type="slidenum">
              <a:rPr lang="et-EE" smtClean="0"/>
              <a:t>‹#›</a:t>
            </a:fld>
            <a:endParaRPr lang="et-EE"/>
          </a:p>
        </p:txBody>
      </p:sp>
      <p:sp>
        <p:nvSpPr>
          <p:cNvPr id="15" name="Ristkül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861190"/>
          </a:xfrm>
        </p:spPr>
        <p:txBody>
          <a:bodyPr>
            <a:normAutofit/>
          </a:bodyPr>
          <a:lstStyle/>
          <a:p>
            <a:pPr algn="ctr"/>
            <a:r>
              <a:rPr lang="et-EE" b="1" dirty="0"/>
              <a:t>PARTNERLUSKOOSTÖÖ PEREKONNAGA KUI ARENGUVESTLUSE ÕNNESTUMISE EELDUS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403648" y="5085184"/>
            <a:ext cx="6400800" cy="838944"/>
          </a:xfrm>
        </p:spPr>
        <p:txBody>
          <a:bodyPr/>
          <a:lstStyle/>
          <a:p>
            <a:pPr algn="ctr"/>
            <a:r>
              <a:rPr lang="et-EE" dirty="0" err="1" smtClean="0"/>
              <a:t>Raili</a:t>
            </a:r>
            <a:r>
              <a:rPr lang="et-EE" dirty="0" smtClean="0"/>
              <a:t> </a:t>
            </a:r>
            <a:r>
              <a:rPr lang="et-EE" dirty="0" err="1" smtClean="0"/>
              <a:t>Talomees</a:t>
            </a:r>
            <a:endParaRPr lang="et-E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645920" y="836712"/>
            <a:ext cx="74980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t-EE" b="1" dirty="0" smtClean="0"/>
              <a:t>Arenguvestluse õnnestumist soodustavad põhjused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331640" y="2204864"/>
            <a:ext cx="7498080" cy="4320480"/>
          </a:xfrm>
        </p:spPr>
        <p:txBody>
          <a:bodyPr/>
          <a:lstStyle/>
          <a:p>
            <a:pPr lvl="0"/>
            <a:r>
              <a:rPr lang="et-EE" dirty="0" smtClean="0"/>
              <a:t>õpetaja keskendub ainult ühele lapsele (rääkida läbi ühised vaated, kasvatuspõhimõtted, neid hiljem rakendades)</a:t>
            </a:r>
          </a:p>
          <a:p>
            <a:pPr lvl="0"/>
            <a:r>
              <a:rPr lang="et-EE" dirty="0" smtClean="0"/>
              <a:t>rahuliku vestluse käigus tekib usaldussuhe, teineteise mõistmine</a:t>
            </a:r>
          </a:p>
          <a:p>
            <a:pPr lvl="0"/>
            <a:r>
              <a:rPr lang="et-EE" dirty="0" smtClean="0"/>
              <a:t>eelnev ettevalmistusaeg</a:t>
            </a:r>
          </a:p>
          <a:p>
            <a:pPr lvl="0"/>
            <a:r>
              <a:rPr lang="et-EE" dirty="0" smtClean="0"/>
              <a:t>hea kuulamisoskus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Peale arenguvestlust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t-EE" dirty="0" smtClean="0"/>
              <a:t>on muutunud õpetajaga suhtlemisjulguse aspekt – suhted on avatumad, usalduslikumad, koostöövalmimad</a:t>
            </a:r>
          </a:p>
          <a:p>
            <a:pPr lvl="0"/>
            <a:r>
              <a:rPr lang="et-EE" dirty="0" smtClean="0"/>
              <a:t>õpetaja on toonud lapse kohta välja asju, mida lapsevanem poleks ise muidu märganud</a:t>
            </a:r>
          </a:p>
          <a:p>
            <a:pPr lvl="0"/>
            <a:r>
              <a:rPr lang="et-EE" dirty="0" smtClean="0"/>
              <a:t>positiivne on see, et saadakse kõik lapsega seotud teemad pikemalt läbi rääkida – pole segavaid faktoreid (aeg, teised lapsevanemad)</a:t>
            </a:r>
          </a:p>
          <a:p>
            <a:pPr lvl="0"/>
            <a:r>
              <a:rPr lang="et-EE" dirty="0" smtClean="0"/>
              <a:t>lapsevanem oskab lapsele mõnda asja paremini selgitada, kuna on tekkinud parem arusaam lapse oskustest ja nõrkustest</a:t>
            </a:r>
          </a:p>
          <a:p>
            <a:pPr lvl="0"/>
            <a:r>
              <a:rPr lang="et-EE" dirty="0" smtClean="0"/>
              <a:t>oli ka arvamusi, et arenguvestluses pole midagi uut, kuna iga päev saab ju õpetajaga rääkida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b="1" dirty="0" smtClean="0"/>
              <a:t>Probleemid lastevanemate poolt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t-EE" dirty="0" smtClean="0"/>
              <a:t>vähene informeeritus pedagoogide poolt lasteaias toimuva kohta</a:t>
            </a:r>
          </a:p>
          <a:p>
            <a:pPr lvl="0"/>
            <a:r>
              <a:rPr lang="et-EE" dirty="0" smtClean="0"/>
              <a:t>õpetaja kinnine ja kaitsev hoiak – ei räägita ka seetõttu toimuvast ausalt ja pole ka probleemile võimalik lahendust leida</a:t>
            </a:r>
          </a:p>
          <a:p>
            <a:pPr lvl="0"/>
            <a:r>
              <a:rPr lang="et-EE" dirty="0" smtClean="0"/>
              <a:t>kaheldud õpetaja pädevuses lapse arengu hindamisel</a:t>
            </a:r>
          </a:p>
          <a:p>
            <a:pPr lvl="0"/>
            <a:r>
              <a:rPr lang="et-EE" dirty="0" smtClean="0"/>
              <a:t>rühma õpetajad räägivad erinevalt lapse arengust, mistõttu puudub õpetajatel koostöö</a:t>
            </a:r>
          </a:p>
          <a:p>
            <a:pPr lvl="0"/>
            <a:r>
              <a:rPr lang="et-EE" dirty="0" smtClean="0"/>
              <a:t>lapse individuaalsusega pole alati arvestatud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t-EE" b="1" dirty="0" smtClean="0"/>
              <a:t>Enamus lastevanematest ootas lasteaiaõpetajalt suulist koostöövormi</a:t>
            </a:r>
            <a:r>
              <a:rPr lang="et-EE" dirty="0" smtClean="0"/>
              <a:t>  (tekib silmkontakt, mis on kõige tulemuslikum, meeldejäävam, operatiivsem, emotsionaalne, samas lihtne ja kiire), saab koheselt tagasiside, probleemid lahendada, jooksvad mured läbi rääkida, edusammudest vestelda, lapse arengu eripärast vestelda</a:t>
            </a:r>
          </a:p>
          <a:p>
            <a:pPr>
              <a:buNone/>
            </a:pPr>
            <a:r>
              <a:rPr lang="et-EE" dirty="0" smtClean="0"/>
              <a:t>Kiire elutempo juures lihtsalt ei märgata alati infot stendilt</a:t>
            </a:r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b="1" dirty="0" smtClean="0"/>
              <a:t>Lastevanemate ootused arenguvestluse õnnestumiseks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t-EE" dirty="0" smtClean="0"/>
              <a:t>õpetaja räägiks asjadest ilma ilustamata – põhiline on ausus, avatus, usalduslikkus ja soov vestelda</a:t>
            </a:r>
          </a:p>
          <a:p>
            <a:pPr lvl="0"/>
            <a:r>
              <a:rPr lang="et-EE" dirty="0" smtClean="0"/>
              <a:t>arenguvestluse aeg oleks paindlik (õhtune aeg)  ja soovitakse kaks korda aastas , et saada laiemaid tulemusi</a:t>
            </a:r>
          </a:p>
          <a:p>
            <a:pPr lvl="0"/>
            <a:r>
              <a:rPr lang="et-EE" dirty="0" smtClean="0"/>
              <a:t>õpetajatepoolne eelnev ettevalmistus toetaks arenguvestlust (küsimustik lapsevanemale, õpetajate poolne probleemide kaardistamine)</a:t>
            </a:r>
          </a:p>
          <a:p>
            <a:pPr lvl="0"/>
            <a:r>
              <a:rPr lang="et-EE" dirty="0" smtClean="0"/>
              <a:t>arenguvestlusel toimuks konkreetse lapse ja tema arengu analüüsimine ning õpetaja esitaks võimalikud ootused kodule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35608" y="908720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t-EE" b="1" dirty="0" smtClean="0"/>
              <a:t>Lasteaiaõpetajate arvamus partnerluskoostööst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t-EE" b="1" dirty="0" smtClean="0"/>
              <a:t>Koostöö olulisuseks peeti:</a:t>
            </a:r>
          </a:p>
          <a:p>
            <a:pPr lvl="0"/>
            <a:r>
              <a:rPr lang="et-EE" dirty="0" smtClean="0"/>
              <a:t>lasteaiaõpetaja sõbralikkust</a:t>
            </a:r>
          </a:p>
          <a:p>
            <a:pPr lvl="0"/>
            <a:r>
              <a:rPr lang="et-EE" dirty="0" smtClean="0"/>
              <a:t>head kuulamisoskust</a:t>
            </a:r>
          </a:p>
          <a:p>
            <a:pPr lvl="0"/>
            <a:r>
              <a:rPr lang="et-EE" dirty="0" smtClean="0"/>
              <a:t>aktiivsust</a:t>
            </a:r>
          </a:p>
          <a:p>
            <a:pPr lvl="0"/>
            <a:r>
              <a:rPr lang="et-EE" dirty="0" smtClean="0"/>
              <a:t>suhtlemisaldisust (suhtlemine peaks olema sundimatu igapäevategevus)</a:t>
            </a:r>
          </a:p>
          <a:p>
            <a:pPr lvl="0"/>
            <a:r>
              <a:rPr lang="et-EE" dirty="0" smtClean="0"/>
              <a:t>lapsevanema usalduse võitmist</a:t>
            </a:r>
          </a:p>
          <a:p>
            <a:pPr lvl="0"/>
            <a:r>
              <a:rPr lang="et-EE" dirty="0" smtClean="0"/>
              <a:t>näitama üles austust ja lugupidamist lapsevanema vastu</a:t>
            </a:r>
          </a:p>
          <a:p>
            <a:pPr lvl="0"/>
            <a:r>
              <a:rPr lang="et-EE" dirty="0" smtClean="0"/>
              <a:t>perele toeks ja abiks olemist (tunda pere eelistusi, huve, muresid ja tegutsema sellest lähtuvalt)</a:t>
            </a:r>
            <a:endParaRPr lang="et-E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070992"/>
          </a:xfrm>
        </p:spPr>
        <p:txBody>
          <a:bodyPr>
            <a:normAutofit fontScale="90000"/>
          </a:bodyPr>
          <a:lstStyle/>
          <a:p>
            <a:pPr algn="ctr"/>
            <a:r>
              <a:rPr lang="et-EE" b="1" dirty="0" smtClean="0"/>
              <a:t>Lasteaiaõpetajate arvamused peale arenguvestlust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 lnSpcReduction="10000"/>
          </a:bodyPr>
          <a:lstStyle/>
          <a:p>
            <a:pPr lvl="0"/>
            <a:r>
              <a:rPr lang="et-EE" dirty="0" smtClean="0"/>
              <a:t>lapsevanemad on palju avatumaks muutunud  (argipäevavestlused on muutunud vabamaks ja tihedamaks)</a:t>
            </a:r>
          </a:p>
          <a:p>
            <a:pPr lvl="0"/>
            <a:r>
              <a:rPr lang="et-EE" dirty="0" smtClean="0"/>
              <a:t>rahulikus vestluses on pandud paika mõlemapoolsed prioriteedid, ootused ja tegevussuunad (igapäevasuhtluses pole alati võimalik kõigest rääkida)</a:t>
            </a:r>
          </a:p>
          <a:p>
            <a:pPr lvl="0"/>
            <a:r>
              <a:rPr lang="et-EE" dirty="0" smtClean="0"/>
              <a:t>lapsevanemad on julgemad abi otsima probleemidele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03648" y="980728"/>
            <a:ext cx="749808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et-EE" sz="3600" b="1" dirty="0" smtClean="0"/>
              <a:t>Lasteaiaõpetajate erinevad kogemused soovist teha partnerluskoostööd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7525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t-EE" dirty="0" smtClean="0"/>
              <a:t>lapsevanemad on teinud omapoolseid ettepanekuid rühmatöö huvitavamaks muutmiseks</a:t>
            </a:r>
          </a:p>
          <a:p>
            <a:pPr lvl="0"/>
            <a:r>
              <a:rPr lang="et-EE" dirty="0" smtClean="0"/>
              <a:t>osalevad lasteaia ürituste organiseerimisel, löövad kaasa etendustes, tegevustes, laste pidudel, küpsetamisel, muinasjutu hommikutel, lemmiklooma näitamisel</a:t>
            </a:r>
          </a:p>
          <a:p>
            <a:pPr lvl="0"/>
            <a:r>
              <a:rPr lang="et-EE" dirty="0" smtClean="0"/>
              <a:t>toonud meisterdamiseks erinevaid materjale</a:t>
            </a:r>
          </a:p>
          <a:p>
            <a:pPr lvl="0"/>
            <a:r>
              <a:rPr lang="et-EE" dirty="0" smtClean="0"/>
              <a:t>lapsevanemad on olnud tagasihoidlikumad ja kinnisemad – ei julge avaldada oma arvamust (õpetaja oskus ennast avada ja leida tee lapsevanemani)</a:t>
            </a:r>
          </a:p>
          <a:p>
            <a:pPr lvl="0"/>
            <a:r>
              <a:rPr lang="et-EE" dirty="0" smtClean="0"/>
              <a:t>lapsevanemad ootavad rohkem algatust lasteaiaõpetaja poolt</a:t>
            </a:r>
          </a:p>
          <a:p>
            <a:pPr lvl="0"/>
            <a:r>
              <a:rPr lang="et-EE" dirty="0" smtClean="0"/>
              <a:t>lapsevanemad tahavad igal õhtul kuulata paar sõna oma lapse kohta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645920" y="62068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t-EE" b="1" dirty="0" smtClean="0"/>
              <a:t>Arenguvestluse läbiviimise küsimused ja probleemid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t-EE" dirty="0" smtClean="0"/>
              <a:t>sobiva aja ja rahuliku ruumi leidmine</a:t>
            </a:r>
          </a:p>
          <a:p>
            <a:pPr lvl="0"/>
            <a:r>
              <a:rPr lang="et-EE" dirty="0" smtClean="0"/>
              <a:t>lapsevanema kiirustamine arenguvestluse ajal</a:t>
            </a:r>
          </a:p>
          <a:p>
            <a:pPr lvl="0"/>
            <a:r>
              <a:rPr lang="et-EE" dirty="0" smtClean="0"/>
              <a:t>rääkimine lapsevanemaga lapse probleemidest</a:t>
            </a:r>
          </a:p>
          <a:p>
            <a:pPr lvl="0"/>
            <a:r>
              <a:rPr lang="et-EE" dirty="0" smtClean="0"/>
              <a:t>kinnine ja arg lapsevanem</a:t>
            </a:r>
          </a:p>
          <a:p>
            <a:pPr lvl="0"/>
            <a:r>
              <a:rPr lang="et-EE" dirty="0" smtClean="0"/>
              <a:t>lapsevanemad pole lugenud infot stendilt (ootavad rohkem suusõnalist infovahetust)</a:t>
            </a:r>
          </a:p>
          <a:p>
            <a:pPr lvl="0"/>
            <a:r>
              <a:rPr lang="et-EE" dirty="0" smtClean="0"/>
              <a:t>lapsevanem ei tunnista oma lapse probleemi, pole mõistnud probleemi ulatust (eripedagoog, logopeed)</a:t>
            </a:r>
          </a:p>
          <a:p>
            <a:pPr lvl="0"/>
            <a:r>
              <a:rPr lang="et-EE" dirty="0" smtClean="0"/>
              <a:t>lasteaia ja kodu reeglite/nõudmiste mitteühtimine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t-EE" b="1" dirty="0" smtClean="0"/>
              <a:t>Lasteaiaõpetajate ootused arenguvestluse õnnestumiseks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619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t-EE" dirty="0" smtClean="0"/>
              <a:t>positiivne ja heakskiitev suhtumine lasteaeda/õpetajasse, lapse mängukaaslastesse (kõrvale jätta eelarvamused)</a:t>
            </a:r>
          </a:p>
          <a:p>
            <a:pPr lvl="0"/>
            <a:r>
              <a:rPr lang="et-EE" dirty="0" smtClean="0"/>
              <a:t>lapsevanem ise sooviks oma lapse tegevustest aktiivselt osa võtta, tema arengut toetades</a:t>
            </a:r>
          </a:p>
          <a:p>
            <a:pPr lvl="0"/>
            <a:r>
              <a:rPr lang="et-EE" dirty="0" smtClean="0"/>
              <a:t>muredest koheselt rääkimine ja ootuste esitamine lasteaiale</a:t>
            </a:r>
          </a:p>
          <a:p>
            <a:pPr lvl="0"/>
            <a:r>
              <a:rPr lang="et-EE" dirty="0" smtClean="0"/>
              <a:t>mõlemapoolselt avatud suhted</a:t>
            </a:r>
          </a:p>
          <a:p>
            <a:pPr lvl="0"/>
            <a:r>
              <a:rPr lang="et-EE" dirty="0" smtClean="0"/>
              <a:t>lapsevanemad peaksid endale selgeks tegema lasteaia kodukorra ja rühmareeglid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259632" y="1124744"/>
            <a:ext cx="7498080" cy="4800600"/>
          </a:xfrm>
        </p:spPr>
        <p:txBody>
          <a:bodyPr/>
          <a:lstStyle/>
          <a:p>
            <a:r>
              <a:rPr lang="et-EE" dirty="0" smtClean="0"/>
              <a:t>Lasteaiaõpetaja tähtsamaiks koostööpartneriks on lapsevanem, kellel on otsustusõigus ja vastutus last puudutavates teemades. </a:t>
            </a:r>
          </a:p>
          <a:p>
            <a:r>
              <a:rPr lang="et-EE" dirty="0" smtClean="0"/>
              <a:t>Hea koostöö loovad osapoolte vahel meeldiv kontakt, usalduslikud suhted, pidev infovahetus ning lastevanemate kaasamine lasteaia igapäevaellu.</a:t>
            </a:r>
            <a:endParaRPr lang="et-E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/>
          <a:lstStyle/>
          <a:p>
            <a:pPr algn="ctr"/>
            <a:r>
              <a:rPr lang="et-EE" b="1" dirty="0" smtClean="0"/>
              <a:t>Arenguvestluse kasutegurid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t-EE" b="1" dirty="0" smtClean="0"/>
              <a:t>Lasteaiaõpetajale: </a:t>
            </a:r>
            <a:endParaRPr lang="et-EE" dirty="0" smtClean="0"/>
          </a:p>
          <a:p>
            <a:pPr lvl="0"/>
            <a:r>
              <a:rPr lang="et-EE" dirty="0" smtClean="0"/>
              <a:t>mida paremini õpetaja teab last ja tema vanemaid, seda edukamalt saab ta lapsega suhelda</a:t>
            </a:r>
          </a:p>
          <a:p>
            <a:pPr lvl="0"/>
            <a:r>
              <a:rPr lang="et-EE" dirty="0" smtClean="0"/>
              <a:t>rahulikus keskkonnas vestlus, mille käigus saab teada peretraditsioonidest, kasvatusmeetoditest, vanemate ootustest lasteaiale ja õpetajale</a:t>
            </a:r>
          </a:p>
          <a:p>
            <a:pPr>
              <a:buNone/>
            </a:pPr>
            <a:r>
              <a:rPr lang="et-EE" b="1" dirty="0" smtClean="0"/>
              <a:t>Lapsele: </a:t>
            </a:r>
            <a:endParaRPr lang="et-EE" dirty="0" smtClean="0"/>
          </a:p>
          <a:p>
            <a:pPr lvl="0"/>
            <a:r>
              <a:rPr lang="et-EE" dirty="0" smtClean="0"/>
              <a:t>õpetaja teab peale arenguvestlust paremini peretausta, lapse harjumusi, tervislikku olukorda ning oskab seeläbi mõista ja toetada lapse arengut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b="1" dirty="0" smtClean="0"/>
              <a:t>Lapsevanemale</a:t>
            </a:r>
            <a:r>
              <a:rPr lang="et-EE" dirty="0" smtClean="0"/>
              <a:t>:</a:t>
            </a:r>
          </a:p>
          <a:p>
            <a:pPr lvl="0"/>
            <a:r>
              <a:rPr lang="et-EE" dirty="0" smtClean="0"/>
              <a:t>lapsevanem tutvub õpetajaga rohkem, kuuleb lasteaia elust ning lapse arengust õpetaja silmade läbi</a:t>
            </a:r>
          </a:p>
          <a:p>
            <a:pPr>
              <a:buNone/>
            </a:pPr>
            <a:r>
              <a:rPr lang="et-EE" b="1" dirty="0" smtClean="0"/>
              <a:t>Lasteaiale: </a:t>
            </a:r>
            <a:endParaRPr lang="et-EE" dirty="0" smtClean="0"/>
          </a:p>
          <a:p>
            <a:pPr lvl="0"/>
            <a:r>
              <a:rPr lang="et-EE" dirty="0" smtClean="0"/>
              <a:t>lastevanemate ootused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971528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   Lõputöös püstitaud probleem leidis positiivse väljundi. Lapsevanemad omasid kogemusi partnerluskoostööst ja selle tähtsusest.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03648" y="2780928"/>
            <a:ext cx="7498080" cy="1143000"/>
          </a:xfrm>
        </p:spPr>
        <p:txBody>
          <a:bodyPr/>
          <a:lstStyle/>
          <a:p>
            <a:pPr algn="ctr"/>
            <a:r>
              <a:rPr lang="et-EE" dirty="0" smtClean="0"/>
              <a:t>Tänan kuulamast!!!!</a:t>
            </a:r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75656" y="1988840"/>
            <a:ext cx="7498080" cy="2808312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   Lõputöö annab kompaktse ülevaate partnerluskoostöö tähtsusest lasteaia ja perekonna vahel, aitab mõista arenguvestlust kui koostööd tõhustavat meetodit.</a:t>
            </a:r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t-EE" dirty="0" smtClean="0"/>
              <a:t>LÕPUTÖÖ UURIMISPROBLEEM – lastevanemate vähesed kogemused partnerluskoostööst ja selle tähtsusest, mis võivad osutuda takistuseks arenguvestluse edukaks õnnestumiseks</a:t>
            </a:r>
          </a:p>
          <a:p>
            <a:pPr>
              <a:buNone/>
            </a:pPr>
            <a:r>
              <a:rPr lang="et-EE" dirty="0" smtClean="0"/>
              <a:t>UURIMISKÜSIMUSED:</a:t>
            </a:r>
          </a:p>
          <a:p>
            <a:pPr lvl="0"/>
            <a:r>
              <a:rPr lang="et-EE" dirty="0" smtClean="0"/>
              <a:t>kuidas toetab perekonna ja lasteaia vaheline partnerluskoostöö arenguvestluse edukat läbiviimist?</a:t>
            </a:r>
          </a:p>
          <a:p>
            <a:pPr lvl="0"/>
            <a:r>
              <a:rPr lang="et-EE" dirty="0" smtClean="0"/>
              <a:t>millised on lastevanemate ja lasteaiaõpetajate erinevad ootused arenguvestluse edukaks õnnestumiseks?</a:t>
            </a:r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87624" y="2132856"/>
            <a:ext cx="749808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 </a:t>
            </a:r>
            <a:br>
              <a:rPr lang="et-EE" dirty="0" smtClean="0"/>
            </a:br>
            <a:r>
              <a:rPr lang="et-EE" b="1" dirty="0" smtClean="0"/>
              <a:t>LASTEVANEMATE ANKEETIDE  TULEMUSED</a:t>
            </a:r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6840760" cy="2434282"/>
          </a:xfrm>
        </p:spPr>
        <p:txBody>
          <a:bodyPr>
            <a:normAutofit fontScale="90000"/>
          </a:bodyPr>
          <a:lstStyle/>
          <a:p>
            <a:pPr algn="ctr"/>
            <a:r>
              <a:rPr lang="et-EE" b="1" dirty="0" smtClean="0"/>
              <a:t>Partnerluskoostöö kui arenguvestluse eduka läbiviimise eeldus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3861048"/>
            <a:ext cx="7498080" cy="2387352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   Partnerluskoostööd hindasid väga oluliseks peaaegu kõik vastajad</a:t>
            </a:r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650306"/>
          </a:xfrm>
        </p:spPr>
        <p:txBody>
          <a:bodyPr>
            <a:normAutofit fontScale="90000"/>
          </a:bodyPr>
          <a:lstStyle/>
          <a:p>
            <a:pPr algn="ctr"/>
            <a:r>
              <a:rPr lang="et-EE" b="1" dirty="0" smtClean="0"/>
              <a:t>Lastevanemate ja lasteaiaõpetajate vahelist koostööd hindasid enamus ankeedis vastanutest heaks </a:t>
            </a:r>
            <a:br>
              <a:rPr lang="et-EE" b="1" dirty="0" smtClean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2924944"/>
            <a:ext cx="7498080" cy="367240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t-EE" b="1" dirty="0" smtClean="0"/>
              <a:t>Põhjendused: </a:t>
            </a:r>
          </a:p>
          <a:p>
            <a:pPr lvl="0"/>
            <a:r>
              <a:rPr lang="et-EE" dirty="0" smtClean="0"/>
              <a:t>on olnud piisav informatsioon õpetajate poolt lapse arengule ja kohene tagasiside rühmas toimunu kohta</a:t>
            </a:r>
          </a:p>
          <a:p>
            <a:pPr lvl="0"/>
            <a:r>
              <a:rPr lang="et-EE" dirty="0" smtClean="0"/>
              <a:t>nad on saanud koostöös õpetajaga kodus oma lapse positiivseid kui ka kitsaskohti süvendada, edasi arendada</a:t>
            </a:r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 smtClean="0"/>
              <a:t>toimunud on hea usaldus õpetajaga, ausus, tähelepanelikkus, kehtestatud samad kasvatusreeglid</a:t>
            </a:r>
          </a:p>
          <a:p>
            <a:pPr lvl="0"/>
            <a:r>
              <a:rPr lang="et-EE" dirty="0" smtClean="0"/>
              <a:t>aktiivne lastevanemate kaasamine rühma tegemistesse</a:t>
            </a:r>
          </a:p>
          <a:p>
            <a:pPr lvl="0"/>
            <a:r>
              <a:rPr lang="et-EE" dirty="0" smtClean="0"/>
              <a:t>koheselt teavitatud probleemidest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2160240"/>
          </a:xfrm>
        </p:spPr>
        <p:txBody>
          <a:bodyPr>
            <a:normAutofit/>
          </a:bodyPr>
          <a:lstStyle/>
          <a:p>
            <a:pPr algn="ctr"/>
            <a:r>
              <a:rPr lang="et-EE" b="1" dirty="0" smtClean="0"/>
              <a:t>Koostöö tõhusamaks muutmiseks tõid lapsevanemad välja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35608" y="2996952"/>
            <a:ext cx="7498080" cy="3251448"/>
          </a:xfrm>
        </p:spPr>
        <p:txBody>
          <a:bodyPr/>
          <a:lstStyle/>
          <a:p>
            <a:pPr lvl="0"/>
            <a:r>
              <a:rPr lang="et-EE" dirty="0" smtClean="0"/>
              <a:t>õpetajal võiks rohkem aega olla (tihti vajalik info edastamata)</a:t>
            </a:r>
          </a:p>
          <a:p>
            <a:pPr lvl="0"/>
            <a:r>
              <a:rPr lang="et-EE" dirty="0" smtClean="0"/>
              <a:t>lapsele sobib paremini kui temaga tegeleb rohkem kui aasta üks õpetaja </a:t>
            </a:r>
          </a:p>
          <a:p>
            <a:pPr lvl="0"/>
            <a:r>
              <a:rPr lang="et-EE" dirty="0" smtClean="0"/>
              <a:t>rühma õpetajate omavaheline koostöö (ühesugune info)</a:t>
            </a: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ööripäev">
  <a:themeElements>
    <a:clrScheme name="Pööripäev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ööripäev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ööripäev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</TotalTime>
  <Words>875</Words>
  <Application>Microsoft Office PowerPoint</Application>
  <PresentationFormat>Ekraaniseanss (4:3)</PresentationFormat>
  <Paragraphs>93</Paragraphs>
  <Slides>23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23</vt:i4>
      </vt:variant>
    </vt:vector>
  </HeadingPairs>
  <TitlesOfParts>
    <vt:vector size="27" baseType="lpstr">
      <vt:lpstr>Gill Sans MT</vt:lpstr>
      <vt:lpstr>Verdana</vt:lpstr>
      <vt:lpstr>Wingdings 2</vt:lpstr>
      <vt:lpstr>Pööripäev</vt:lpstr>
      <vt:lpstr>PARTNERLUSKOOSTÖÖ PEREKONNAGA KUI ARENGUVESTLUSE ÕNNESTUMISE EELDUS</vt:lpstr>
      <vt:lpstr>PowerPointi esitlus</vt:lpstr>
      <vt:lpstr>PowerPointi esitlus</vt:lpstr>
      <vt:lpstr>PowerPointi esitlus</vt:lpstr>
      <vt:lpstr>  LASTEVANEMATE ANKEETIDE  TULEMUSED</vt:lpstr>
      <vt:lpstr>Partnerluskoostöö kui arenguvestluse eduka läbiviimise eeldus </vt:lpstr>
      <vt:lpstr>Lastevanemate ja lasteaiaõpetajate vahelist koostööd hindasid enamus ankeedis vastanutest heaks  </vt:lpstr>
      <vt:lpstr>PowerPointi esitlus</vt:lpstr>
      <vt:lpstr>Koostöö tõhusamaks muutmiseks tõid lapsevanemad välja</vt:lpstr>
      <vt:lpstr>Arenguvestluse õnnestumist soodustavad põhjused </vt:lpstr>
      <vt:lpstr>Peale arenguvestlust</vt:lpstr>
      <vt:lpstr>Probleemid lastevanemate poolt</vt:lpstr>
      <vt:lpstr>PowerPointi esitlus</vt:lpstr>
      <vt:lpstr>Lastevanemate ootused arenguvestluse õnnestumiseks</vt:lpstr>
      <vt:lpstr>Lasteaiaõpetajate arvamus partnerluskoostööst </vt:lpstr>
      <vt:lpstr>Lasteaiaõpetajate arvamused peale arenguvestlust </vt:lpstr>
      <vt:lpstr>Lasteaiaõpetajate erinevad kogemused soovist teha partnerluskoostööd </vt:lpstr>
      <vt:lpstr>Arenguvestluse läbiviimise küsimused ja probleemid </vt:lpstr>
      <vt:lpstr>Lasteaiaõpetajate ootused arenguvestluse õnnestumiseks </vt:lpstr>
      <vt:lpstr>Arenguvestluse kasutegurid</vt:lpstr>
      <vt:lpstr>PowerPointi esitlus</vt:lpstr>
      <vt:lpstr>PowerPointi esitlus</vt:lpstr>
      <vt:lpstr>Tänan kuulamast!!!!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PARTNERLUSKOOSTÖÖ PEREKONNAGA KUI ARENGUVESTLUSE ÕNNESTUMISE EELDUS</dc:title>
  <dc:creator>Raili</dc:creator>
  <cp:lastModifiedBy>Evi Tarro</cp:lastModifiedBy>
  <cp:revision>30</cp:revision>
  <dcterms:created xsi:type="dcterms:W3CDTF">2015-10-11T11:02:10Z</dcterms:created>
  <dcterms:modified xsi:type="dcterms:W3CDTF">2015-10-19T07:10:01Z</dcterms:modified>
</cp:coreProperties>
</file>