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0080625" cy="7559675"/>
  <p:notesSz cx="7559675" cy="10691813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984" y="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t-E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Kuupäeva kohatäid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t-E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Jaluse kohatäid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t-E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aidinumbri kohatä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1991F28-B113-4F99-8CEC-78F587780EC3}" type="slidenum">
              <a:t>‹#›</a:t>
            </a:fld>
            <a:endParaRPr lang="et-E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52826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t-EE"/>
          </a:p>
        </p:txBody>
      </p:sp>
      <p:sp>
        <p:nvSpPr>
          <p:cNvPr id="4" name="Päise kohatäid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t-E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5" name="Kuupäeva kohatäid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t-E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6" name="Jaluse kohatäid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t-E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t-E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77918D9-49C3-4D65-B526-98258ABF45C5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841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t-EE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83A6E5D-616B-40AD-9532-B6FA804115B3}" type="slidenum">
              <a:t>1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41242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589AF92-E3AB-422C-8304-CDB542759CA3}" type="slidenum">
              <a:t>10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47092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CBEB8F6-53AA-4C76-89DD-CAE5693B6970}" type="slidenum">
              <a:t>11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94885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F8AD479-1D8F-4A2E-9E9C-551F0C0D4DE9}" type="slidenum">
              <a:t>12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7780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B177B04-551A-4387-9195-42D9A192FDD1}" type="slidenum">
              <a:t>13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4639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56EB05E-E794-4DE8-8667-CD1077F28389}" type="slidenum">
              <a:t>14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2960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BDF12EE-05F4-4CDA-940A-666B9479AFA0}" type="slidenum">
              <a:t>15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75185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49BC75F-228D-4808-9BD2-2B3E9C4ECCE6}" type="slidenum">
              <a:t>16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82833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F29CA56-9383-4395-A888-089F389077CF}" type="slidenum">
              <a:t>17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11886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06BAE1A-BB06-4F14-A9C8-E55A0C965FC4}" type="slidenum">
              <a:t>18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69502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B62EA7-0EF9-4E6F-A61D-BD43B6E58EF0}" type="slidenum">
              <a:t>19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7665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C4643DD-CBD1-47E6-89E3-C4FF1E3C5699}" type="slidenum">
              <a:t>2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96135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2D5A9DC-1E00-40CE-ABE2-BC4A518C0C8A}" type="slidenum">
              <a:t>20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07305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834A775-B577-48F0-97FA-1F56AEAD9048}" type="slidenum">
              <a:t>21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22137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0672AC4-B5CC-4E83-9694-22E7B62F640E}" type="slidenum">
              <a:t>22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3743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DB7978B-0C51-4322-8351-9BE5B55C9B3D}" type="slidenum">
              <a:t>23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85391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961D8E2-066C-40D0-B511-7E4254F75A10}" type="slidenum">
              <a:t>24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418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080AB4A-4CB2-47D9-8EA9-8732BD018FEB}" type="slidenum">
              <a:t>25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4729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A2D0343-A577-4B49-8697-8E2C0DF7D849}" type="slidenum">
              <a:t>26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30012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D7012DF-F7E2-4E13-8FCF-951E8C8F3EE1}" type="slidenum">
              <a:t>27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99898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D85292C-7DF1-4FA9-9936-53EC38BD655E}" type="slidenum">
              <a:t>28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01891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355812C-0509-42FD-A46A-F6671E7EEDAA}" type="slidenum">
              <a:t>29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0816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6640514-2EA6-4BA9-BE9D-CFE6A895F6D1}" type="slidenum">
              <a:t>3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808625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B8E4CC6-296C-4B20-92C8-247DC6318698}" type="slidenum">
              <a:t>30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9988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A2BC0E-6860-4869-AAE1-DADED4F86BC9}" type="slidenum">
              <a:t>4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674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12295A9-2A88-495C-B80B-B8CBD98EA4BB}" type="slidenum">
              <a:t>5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305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9175053-6CB9-49A0-B65A-C949EF4D61D3}" type="slidenum">
              <a:t>6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27404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2E439B-92D7-4606-A2FD-AFC4D3A13157}" type="slidenum">
              <a:t>7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2129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2DD0DAE-AE6A-4CCF-A8F7-94939D3367EE}" type="slidenum">
              <a:t>8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67645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inumbri kohatä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4A1A6E6-E7E8-4E5A-A382-0AB568AE9663}" type="slidenum">
              <a:t>9</a:t>
            </a:fld>
            <a:endParaRPr lang="et-EE"/>
          </a:p>
        </p:txBody>
      </p:sp>
      <p:sp>
        <p:nvSpPr>
          <p:cNvPr id="2" name="Slaidi pildi kohatä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4604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392F0E-DF1B-4405-9F44-FFC7C4F5EBF3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82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F26CD1-DEDF-4816-BFC4-0D92D5F78C50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562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F381DC-25A0-40EA-8847-A9567AF29145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61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826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93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23840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43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7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15957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64D461-5C91-44C2-A0EF-9B71D515A89D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78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18120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795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35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76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05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11991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25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25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668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118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53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B6A9D6-A5DF-4E97-94A6-DBDF0B45EBA3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866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313641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32243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49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8725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87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77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466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77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4642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154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39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493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5CB480-F213-45B8-AF7F-03333FE875D2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084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6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29643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4011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051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761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F90563-F5DF-4BA1-BA8B-71DEDEBE813F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161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D2D120-D125-463D-8509-5394BD9E5B62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90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62B0BA-4894-4EC4-8052-DF0246075429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328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57BAB6-9DA5-428C-A7F5-1B40CB2B02BA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00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663FC9-7EAC-4316-8DBB-34F7AEF950DB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15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t-EE"/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t-E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5" name="Jaluse kohatäid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t-E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6" name="Slaidinumbri kohatä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t-E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BECBC21-15B0-4680-9888-7704663D520F}" type="slidenum"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t-EE" sz="2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t-EE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8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4" name="Ristkülik 3"/>
          <p:cNvSpPr/>
          <p:nvPr/>
        </p:nvSpPr>
        <p:spPr>
          <a:xfrm>
            <a:off x="724319" y="7076880"/>
            <a:ext cx="935532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t-E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1987199" y="7289279"/>
            <a:ext cx="809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t-E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en-GB" sz="2400" b="1" i="1" u="none" strike="noStrike">
          <a:ln>
            <a:noFill/>
          </a:ln>
          <a:solidFill>
            <a:srgbClr val="FF9966"/>
          </a:solidFill>
          <a:latin typeface="Albany" pitchFamily="34"/>
          <a:ea typeface="Arial Unicode MS" pitchFamily="2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en-GB" sz="2400" b="0" i="0" u="none" strike="noStrike">
          <a:ln>
            <a:noFill/>
          </a:ln>
          <a:solidFill>
            <a:srgbClr val="E6E6E6"/>
          </a:solidFill>
          <a:latin typeface="Thorndale" pitchFamily="18"/>
          <a:ea typeface="Arial Unicode MS" pitchFamily="2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404640" y="189324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GB" sz="2400">
              <a:latin typeface="Thorndale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Pealkirja kohatäide 2"/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Teksti kohatäide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832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5" name="Ristkülik 4"/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GB" sz="2400">
              <a:latin typeface="Thorndale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GB" sz="2400">
              <a:latin typeface="Thorndale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GB" sz="2400"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GB" sz="2400" b="1" i="0" u="none" strike="noStrike">
          <a:ln>
            <a:noFill/>
          </a:ln>
          <a:solidFill>
            <a:srgbClr val="333333"/>
          </a:solidFill>
          <a:latin typeface="Albany" pitchFamily="34"/>
          <a:ea typeface="Arial Unicode MS" pitchFamily="2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en-GB" sz="2400" b="0" i="0" u="none" strike="noStrike">
          <a:ln>
            <a:noFill/>
          </a:ln>
          <a:solidFill>
            <a:srgbClr val="000000"/>
          </a:solidFill>
          <a:latin typeface="Albany" pitchFamily="34"/>
          <a:ea typeface="Arial Unicode MS" pitchFamily="2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8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4" name="Ristkülik 3"/>
          <p:cNvSpPr/>
          <p:nvPr/>
        </p:nvSpPr>
        <p:spPr>
          <a:xfrm>
            <a:off x="724319" y="7076880"/>
            <a:ext cx="935532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t-E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1987199" y="7289279"/>
            <a:ext cx="809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t-E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en-GB" sz="2400" b="1" i="1" u="none" strike="noStrike">
          <a:ln>
            <a:noFill/>
          </a:ln>
          <a:solidFill>
            <a:srgbClr val="FF9966"/>
          </a:solidFill>
          <a:latin typeface="Albany" pitchFamily="34"/>
          <a:ea typeface="Arial Unicode MS" pitchFamily="2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en-GB" sz="2400" b="0" i="0" u="none" strike="noStrike">
          <a:ln>
            <a:noFill/>
          </a:ln>
          <a:solidFill>
            <a:srgbClr val="E6E6E6"/>
          </a:solidFill>
          <a:latin typeface="Thorndale" pitchFamily="18"/>
          <a:ea typeface="Arial Unicode MS" pitchFamily="2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pealkiri 1"/>
          <p:cNvSpPr txBox="1">
            <a:spLocks noGrp="1"/>
          </p:cNvSpPr>
          <p:nvPr>
            <p:ph type="subTitle" idx="4294967295"/>
          </p:nvPr>
        </p:nvSpPr>
        <p:spPr>
          <a:xfrm>
            <a:off x="679680" y="432000"/>
            <a:ext cx="8608320" cy="6617880"/>
          </a:xfrm>
        </p:spPr>
        <p:txBody>
          <a:bodyPr anchor="ctr"/>
          <a:lstStyle/>
          <a:p>
            <a:pPr lvl="0" indent="-216000" algn="ctr"/>
            <a:r>
              <a:rPr lang="en-GB" sz="3200" b="1">
                <a:solidFill>
                  <a:srgbClr val="FFFFFF"/>
                </a:solidFill>
              </a:rPr>
              <a:t>GEOGRAAF</a:t>
            </a:r>
          </a:p>
          <a:p>
            <a:pPr lvl="0" indent="-216000" algn="ctr"/>
            <a:r>
              <a:rPr lang="en-GB" sz="3200" b="1">
                <a:solidFill>
                  <a:srgbClr val="FFFFFF"/>
                </a:solidFill>
              </a:rPr>
              <a:t> OTSIB  HAANJAMAAD</a:t>
            </a:r>
          </a:p>
          <a:p>
            <a:pPr lvl="0" indent="-216000" algn="ctr"/>
            <a:endParaRPr lang="en-GB" b="1">
              <a:solidFill>
                <a:srgbClr val="FFFFFF"/>
              </a:solidFill>
            </a:endParaRPr>
          </a:p>
          <a:p>
            <a:pPr lvl="0" indent="-216000" algn="ctr"/>
            <a:endParaRPr lang="en-GB">
              <a:solidFill>
                <a:srgbClr val="FFFFFF"/>
              </a:solidFill>
            </a:endParaRPr>
          </a:p>
          <a:p>
            <a:pPr lvl="0" indent="-216000" algn="ctr"/>
            <a:r>
              <a:rPr lang="en-GB" b="1">
                <a:solidFill>
                  <a:srgbClr val="FFFFFF"/>
                </a:solidFill>
              </a:rPr>
              <a:t>Pille Saarnits</a:t>
            </a:r>
          </a:p>
          <a:p>
            <a:pPr lvl="0" indent="-216000" algn="ctr"/>
            <a:endParaRPr lang="en-GB" b="1">
              <a:solidFill>
                <a:srgbClr val="FFFFFF"/>
              </a:solidFill>
            </a:endParaRPr>
          </a:p>
          <a:p>
            <a:pPr lvl="0" indent="-216000" algn="ctr"/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Haanja looduspargi paiknemine Haanja kõrgustikul, reljeef</a:t>
            </a:r>
            <a:br>
              <a:rPr lang="en-GB" i="0">
                <a:solidFill>
                  <a:srgbClr val="FFFFFF"/>
                </a:solidFill>
              </a:rPr>
            </a:br>
            <a:r>
              <a:rPr lang="en-GB" sz="1600" b="0" i="0">
                <a:solidFill>
                  <a:srgbClr val="FFFFFF"/>
                </a:solidFill>
              </a:rPr>
              <a:t>(Maa-ameti kaardirakendus)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40520" y="2011680"/>
            <a:ext cx="8772840" cy="48398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Võrumaa kihelkonnad ja vallad aastal 1926.a. </a:t>
            </a:r>
            <a:br>
              <a:rPr lang="en-GB" i="0">
                <a:solidFill>
                  <a:srgbClr val="FFFFFF"/>
                </a:solidFill>
              </a:rPr>
            </a:br>
            <a:r>
              <a:rPr lang="en-GB" sz="1600" b="0" i="0">
                <a:solidFill>
                  <a:srgbClr val="FFFFFF"/>
                </a:solidFill>
              </a:rPr>
              <a:t>(Võrumaa. Maateaduslik, tulunduslik ja ajalooline kirjeldus. Tartu, 1926)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062520" y="1962720"/>
            <a:ext cx="4128840" cy="4937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Haanja looduspark Rõuge kihelkonna kaardil aastast 1926</a:t>
            </a:r>
            <a:br>
              <a:rPr lang="en-GB" i="0">
                <a:solidFill>
                  <a:srgbClr val="FFFFFF"/>
                </a:solidFill>
              </a:rPr>
            </a:br>
            <a:r>
              <a:rPr lang="en-GB" sz="1600" b="0" i="0">
                <a:solidFill>
                  <a:srgbClr val="FFFFFF"/>
                </a:solidFill>
              </a:rPr>
              <a:t>(Võrumaa. Maateaduslik, tulunduslik ja ajalooline kirjeldus. Tartu, 1926)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843199" y="1962720"/>
            <a:ext cx="6567840" cy="4937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Uurimisküsimused</a:t>
            </a:r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4294967295"/>
          </p:nvPr>
        </p:nvSpPr>
        <p:spPr>
          <a:xfrm>
            <a:off x="576000" y="1614600"/>
            <a:ext cx="8772840" cy="5568120"/>
          </a:xfrm>
        </p:spPr>
        <p:txBody>
          <a:bodyPr/>
          <a:lstStyle/>
          <a:p>
            <a:pPr lvl="0"/>
            <a:r>
              <a:rPr lang="et-EE" u="sng" kern="1200">
                <a:solidFill>
                  <a:srgbClr val="FFFFFF"/>
                </a:solidFill>
                <a:latin typeface="Times New Roman" pitchFamily="18"/>
                <a:ea typeface="SimSun" pitchFamily="2"/>
                <a:cs typeface="Times New Roman" pitchFamily="18"/>
              </a:rPr>
              <a:t>Uurimisküsimus:</a:t>
            </a:r>
          </a:p>
          <a:p>
            <a:pPr lvl="0"/>
            <a:r>
              <a:rPr lang="et-EE" sz="2800" b="1" kern="1200">
                <a:solidFill>
                  <a:srgbClr val="FFD320"/>
                </a:solidFill>
                <a:latin typeface="Times New Roman" pitchFamily="18"/>
                <a:ea typeface="SimSun" pitchFamily="2"/>
                <a:cs typeface="Times New Roman" pitchFamily="18"/>
              </a:rPr>
              <a:t>Mida kohalikud turismiga seotud ettevõtjad mõistavad kultuuripärandina ja kuidas nad kasutavad seda turismis.</a:t>
            </a:r>
          </a:p>
          <a:p>
            <a:pPr lvl="0"/>
            <a:endParaRPr lang="et-EE" b="1" kern="1200">
              <a:solidFill>
                <a:srgbClr val="FFFFFF"/>
              </a:solidFill>
              <a:latin typeface="Times New Roman" pitchFamily="18"/>
              <a:ea typeface="SimSun" pitchFamily="2"/>
              <a:cs typeface="Times New Roman" pitchFamily="18"/>
            </a:endParaRPr>
          </a:p>
          <a:p>
            <a:pPr lvl="0"/>
            <a:r>
              <a:rPr lang="et-EE" u="sng" kern="1200">
                <a:solidFill>
                  <a:srgbClr val="FFFFFF"/>
                </a:solidFill>
                <a:latin typeface="Times New Roman" pitchFamily="18"/>
                <a:ea typeface="SimSun" pitchFamily="2"/>
                <a:cs typeface="Times New Roman" pitchFamily="18"/>
              </a:rPr>
              <a:t>Alaküsimused:</a:t>
            </a:r>
          </a:p>
          <a:p>
            <a:pPr lvl="0"/>
            <a:endParaRPr lang="et-EE" u="sng" kern="1200">
              <a:solidFill>
                <a:srgbClr val="FFFFFF"/>
              </a:solidFill>
              <a:latin typeface="Times New Roman" pitchFamily="18"/>
              <a:ea typeface="SimSun" pitchFamily="2"/>
              <a:cs typeface="Times New Roman" pitchFamily="18"/>
            </a:endParaRPr>
          </a:p>
          <a:p>
            <a:pPr lvl="0"/>
            <a:r>
              <a:rPr lang="et-EE" b="1" kern="1200">
                <a:solidFill>
                  <a:srgbClr val="FFFFFF"/>
                </a:solidFill>
                <a:latin typeface="Times New Roman" pitchFamily="18"/>
                <a:ea typeface="SimSun" pitchFamily="2"/>
                <a:cs typeface="Times New Roman" pitchFamily="18"/>
              </a:rPr>
              <a:t>* Millised on Haanjamaa ressursid kultuuripärandi ja pärandialaste teadmiste alal?</a:t>
            </a:r>
          </a:p>
          <a:p>
            <a:pPr lvl="0"/>
            <a:r>
              <a:rPr lang="et-EE" b="1" kern="1200">
                <a:solidFill>
                  <a:srgbClr val="FFFFFF"/>
                </a:solidFill>
                <a:latin typeface="Times New Roman" pitchFamily="18"/>
                <a:ea typeface="SimSun" pitchFamily="2"/>
                <a:cs typeface="Times New Roman" pitchFamily="18"/>
              </a:rPr>
              <a:t>* Milline on Haanjamaa turism täna?</a:t>
            </a:r>
          </a:p>
          <a:p>
            <a:pPr lvl="0"/>
            <a:r>
              <a:rPr lang="et-EE" b="1" kern="1200">
                <a:solidFill>
                  <a:srgbClr val="FFFFFF"/>
                </a:solidFill>
                <a:latin typeface="Times New Roman" pitchFamily="18"/>
                <a:ea typeface="SimSun" pitchFamily="2"/>
                <a:cs typeface="Times New Roman" pitchFamily="18"/>
              </a:rPr>
              <a:t>*  Kes on  sihtgrupid, kellele pärandturismi tooted suunatud on?</a:t>
            </a:r>
          </a:p>
          <a:p>
            <a:pPr lvl="0"/>
            <a:r>
              <a:rPr lang="et-EE" sz="1800" kern="1200">
                <a:solidFill>
                  <a:srgbClr val="FFFFFF"/>
                </a:solidFill>
                <a:latin typeface="Times New Roman" pitchFamily="18"/>
                <a:ea typeface="SimSun" pitchFamily="2"/>
                <a:cs typeface="Times New Roman" pitchFamily="18"/>
              </a:rPr>
              <a:t>*  </a:t>
            </a:r>
            <a:r>
              <a:rPr lang="et-EE" b="1" kern="1200">
                <a:solidFill>
                  <a:srgbClr val="FFFFFF"/>
                </a:solidFill>
                <a:latin typeface="Times New Roman" pitchFamily="18"/>
                <a:ea typeface="SimSun" pitchFamily="2"/>
                <a:cs typeface="Times New Roman" pitchFamily="18"/>
              </a:rPr>
              <a:t>Millal, miks ja kuidas saab elulaadist kaup, toode.</a:t>
            </a:r>
          </a:p>
          <a:p>
            <a:pPr lvl="0"/>
            <a:r>
              <a:rPr lang="et-EE" b="1" kern="1200">
                <a:solidFill>
                  <a:srgbClr val="FFFFFF"/>
                </a:solidFill>
                <a:latin typeface="Times New Roman" pitchFamily="18"/>
                <a:ea typeface="SimSun" pitchFamily="2"/>
                <a:cs typeface="Times New Roman" pitchFamily="18"/>
              </a:rPr>
              <a:t>* </a:t>
            </a:r>
            <a:r>
              <a:rPr lang="et-EE" b="1" kern="1200">
                <a:solidFill>
                  <a:srgbClr val="FFD320"/>
                </a:solidFill>
                <a:latin typeface="Times New Roman" pitchFamily="18"/>
                <a:ea typeface="SimSun" pitchFamily="2"/>
                <a:cs typeface="Times New Roman" pitchFamily="18"/>
              </a:rPr>
              <a:t>Mida silmas pidada, et identiteeti hoida ja kultuuripärandit müüa, kuid mitte kaubastada?</a:t>
            </a:r>
          </a:p>
          <a:p>
            <a:pPr lvl="0"/>
            <a:endParaRPr lang="et-EE" sz="1600" kern="1200">
              <a:solidFill>
                <a:srgbClr val="FFFFFF"/>
              </a:solidFill>
              <a:latin typeface="Times New Roman" pitchFamily="18"/>
              <a:ea typeface="SimSun" pitchFamily="2"/>
              <a:cs typeface="Times New Roman" pitchFamily="18"/>
            </a:endParaRPr>
          </a:p>
          <a:p>
            <a:pPr lvl="0"/>
            <a:endParaRPr lang="et-EE" b="1" kern="1200"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Materjal</a:t>
            </a:r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4294967295"/>
          </p:nvPr>
        </p:nvSpPr>
        <p:spPr>
          <a:xfrm>
            <a:off x="576000" y="1872000"/>
            <a:ext cx="8772840" cy="4141080"/>
          </a:xfrm>
        </p:spPr>
        <p:txBody>
          <a:bodyPr/>
          <a:lstStyle/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Läbi aegade ilmunud Haanjamaad turismisihtkohana esitlevad trükised jt infokandjad </a:t>
            </a:r>
            <a:r>
              <a:rPr lang="en-GB">
                <a:solidFill>
                  <a:srgbClr val="FFFFFF"/>
                </a:solidFill>
              </a:rPr>
              <a:t>(8 tk)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sz="1600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Haanjamaa turismiettevõtete kodulehed </a:t>
            </a:r>
            <a:r>
              <a:rPr lang="en-GB">
                <a:solidFill>
                  <a:srgbClr val="FFFFFF"/>
                </a:solidFill>
              </a:rPr>
              <a:t>(37 tk)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sz="1600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Haanjamaal kultuuripärandi müümise/vahendamisega tegelevate ettevõtjatega tehtud poolstruktueeritud intervjuude materjalid </a:t>
            </a:r>
            <a:r>
              <a:rPr lang="en-GB">
                <a:solidFill>
                  <a:srgbClr val="FFFFFF"/>
                </a:solidFill>
              </a:rPr>
              <a:t>(15 intervjuud)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sz="1600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/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Metoodika</a:t>
            </a:r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4294967295"/>
          </p:nvPr>
        </p:nvSpPr>
        <p:spPr>
          <a:xfrm>
            <a:off x="740879" y="1457280"/>
            <a:ext cx="8772840" cy="5685120"/>
          </a:xfrm>
        </p:spPr>
        <p:txBody>
          <a:bodyPr/>
          <a:lstStyle/>
          <a:p>
            <a:pPr lvl="0"/>
            <a:r>
              <a:rPr lang="en-GB" b="1">
                <a:solidFill>
                  <a:srgbClr val="FFD320"/>
                </a:solidFill>
              </a:rPr>
              <a:t>1. Dokumentide analüüs</a:t>
            </a:r>
          </a:p>
          <a:p>
            <a:pPr lvl="0"/>
            <a:endParaRPr lang="en-GB" b="1">
              <a:solidFill>
                <a:srgbClr val="FFD320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Läbi aegade ilmunud Haanjamaad turismisihtkohana esitlevad trükised jt infokandjad </a:t>
            </a:r>
            <a:r>
              <a:rPr lang="en-GB" sz="1800">
                <a:solidFill>
                  <a:srgbClr val="FFFFFF"/>
                </a:solidFill>
              </a:rPr>
              <a:t>(valimit koostades pidasin silmas, et käsitletud oleks võimalikult kõik ajastud: esimese vabariigi aeg, nõukogude aeg ja kaasaeg)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Haanjamaa turismiettevõtete kodulehed </a:t>
            </a:r>
            <a:r>
              <a:rPr lang="en-GB" sz="1800">
                <a:solidFill>
                  <a:srgbClr val="FFFFFF"/>
                </a:solidFill>
              </a:rPr>
              <a:t>(valimis kõik uuringualal asuvate turismiettevõtete kodulehed)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Analüüsisin turismisihtkohta tutvustavaid tunnuslauseid, kuidas seda kohta reklaamitakse.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Eraldi pöörasin tähelepanu maastiku/pärandmaastiku omapära, looduse ilu, murdekeele ja haanjalaste elulaadi tutvustuses esinemisele.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Analüüsisin võimalusel ka seda, millist piirkonda käsitleti Haanjamaana Haanjamaad tutvustades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Metoodika</a:t>
            </a:r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4294967295"/>
          </p:nvPr>
        </p:nvSpPr>
        <p:spPr>
          <a:xfrm>
            <a:off x="648000" y="1800000"/>
            <a:ext cx="8772840" cy="5168160"/>
          </a:xfrm>
        </p:spPr>
        <p:txBody>
          <a:bodyPr/>
          <a:lstStyle/>
          <a:p>
            <a:pPr lvl="0"/>
            <a:r>
              <a:rPr lang="en-GB" b="1">
                <a:solidFill>
                  <a:srgbClr val="FFD320"/>
                </a:solidFill>
              </a:rPr>
              <a:t>2. Poolstruktueeritud intervjuu</a:t>
            </a:r>
          </a:p>
          <a:p>
            <a:pPr lvl="0"/>
            <a:endParaRPr lang="en-GB" b="1">
              <a:solidFill>
                <a:srgbClr val="FFD320"/>
              </a:solidFill>
            </a:endParaRPr>
          </a:p>
          <a:p>
            <a:pPr lvl="0"/>
            <a:r>
              <a:rPr lang="en-GB" b="1">
                <a:solidFill>
                  <a:srgbClr val="FFFFFF"/>
                </a:solidFill>
              </a:rPr>
              <a:t>Tegin 15 poolstruktueeritud intervjuud Haanjamaal kultuuripärandi müümise/vahendamisega tegelevate ettevõtjatega</a:t>
            </a:r>
          </a:p>
          <a:p>
            <a:pPr lvl="0"/>
            <a:endParaRPr lang="en-GB" b="1">
              <a:solidFill>
                <a:srgbClr val="FFD320"/>
              </a:solidFill>
            </a:endParaRPr>
          </a:p>
          <a:p>
            <a:pPr lvl="0"/>
            <a:r>
              <a:rPr lang="en-GB" b="1">
                <a:solidFill>
                  <a:srgbClr val="FFFFFF"/>
                </a:solidFill>
              </a:rPr>
              <a:t>Valimit koostades pidasin silmas, et kaetud oleks võimalikult kõik, kogu erinev ettevõtjate spekter</a:t>
            </a:r>
          </a:p>
          <a:p>
            <a:pPr lvl="0"/>
            <a:r>
              <a:rPr lang="en-GB" b="1">
                <a:solidFill>
                  <a:srgbClr val="FFFFFF"/>
                </a:solidFill>
              </a:rPr>
              <a:t>* uuringuala piirkonnad,</a:t>
            </a:r>
          </a:p>
          <a:p>
            <a:pPr lvl="0"/>
            <a:r>
              <a:rPr lang="en-GB" b="1">
                <a:solidFill>
                  <a:srgbClr val="FFFFFF"/>
                </a:solidFill>
              </a:rPr>
              <a:t>*  kultuuripärandi valdkonnad,</a:t>
            </a:r>
          </a:p>
          <a:p>
            <a:pPr lvl="0"/>
            <a:r>
              <a:rPr lang="en-GB" b="1">
                <a:solidFill>
                  <a:srgbClr val="FFFFFF"/>
                </a:solidFill>
              </a:rPr>
              <a:t>* ettevõtjate vanusegrupid</a:t>
            </a:r>
          </a:p>
          <a:p>
            <a:pPr lvl="0"/>
            <a:r>
              <a:rPr lang="en-GB" b="1">
                <a:solidFill>
                  <a:srgbClr val="FFFFFF"/>
                </a:solidFill>
              </a:rPr>
              <a:t>* piirkonnas elamise kestused (põlisus)</a:t>
            </a:r>
          </a:p>
          <a:p>
            <a:pPr lvl="0"/>
            <a:r>
              <a:rPr lang="en-GB" b="1">
                <a:solidFill>
                  <a:srgbClr val="FFFFFF"/>
                </a:solidFill>
              </a:rPr>
              <a:t>* ettevõtte tegutsemise kestus</a:t>
            </a:r>
          </a:p>
          <a:p>
            <a:pPr lvl="0"/>
            <a:endParaRPr lang="en-GB" b="1">
              <a:solidFill>
                <a:srgbClr val="FFD320"/>
              </a:solidFill>
            </a:endParaRPr>
          </a:p>
          <a:p>
            <a:pPr lvl="0"/>
            <a:endParaRPr lang="en-GB" b="1">
              <a:solidFill>
                <a:srgbClr val="FFD32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Intervjueeritute valim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76000" y="1675439"/>
            <a:ext cx="4875480" cy="2860560"/>
          </a:xfr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3876120" y="3592440"/>
            <a:ext cx="5771880" cy="3247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Metoodika</a:t>
            </a:r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4294967295"/>
          </p:nvPr>
        </p:nvSpPr>
        <p:spPr>
          <a:xfrm>
            <a:off x="648000" y="1486800"/>
            <a:ext cx="8772840" cy="4937400"/>
          </a:xfrm>
        </p:spPr>
        <p:txBody>
          <a:bodyPr/>
          <a:lstStyle/>
          <a:p>
            <a:pPr lvl="0"/>
            <a:r>
              <a:rPr lang="en-GB" b="1">
                <a:solidFill>
                  <a:srgbClr val="FFFFFF"/>
                </a:solidFill>
              </a:rPr>
              <a:t>Intervjuu käigus otsisin vastust 24-le küsimusele.</a:t>
            </a:r>
          </a:p>
          <a:p>
            <a:pPr lvl="0"/>
            <a:r>
              <a:rPr lang="en-GB" b="1">
                <a:solidFill>
                  <a:srgbClr val="FFFFFF"/>
                </a:solidFill>
              </a:rPr>
              <a:t>Küsimused jaotusid mul  kolme  sisulisse blokki:</a:t>
            </a:r>
          </a:p>
          <a:p>
            <a:pPr lvl="0"/>
            <a:endParaRPr lang="en-GB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Kultuuripärandiga seotud küsimused (8 küsimust)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Turismiga seotud küsimused (6 küsimust)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Ettevõttega seotud küsimused (5 küsimust)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Lisaks oli mul 4 taustaküsimust vastuste analüüsimiseks ja grupeerimiseks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Tulemused</a:t>
            </a:r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GB">
                <a:solidFill>
                  <a:srgbClr val="FFFFFF"/>
                </a:solidFill>
                <a:cs typeface="Times New Roman" pitchFamily="18"/>
              </a:rPr>
              <a:t>* Haanjamaal </a:t>
            </a:r>
            <a:r>
              <a:rPr lang="en-GB" b="1">
                <a:solidFill>
                  <a:srgbClr val="FFFFFF"/>
                </a:solidFill>
                <a:cs typeface="Times New Roman" pitchFamily="18"/>
              </a:rPr>
              <a:t>on piisavalt ressurssi ja tahet</a:t>
            </a:r>
            <a:r>
              <a:rPr lang="en-GB">
                <a:solidFill>
                  <a:srgbClr val="FFFFFF"/>
                </a:solidFill>
                <a:cs typeface="Times New Roman" pitchFamily="18"/>
              </a:rPr>
              <a:t> päranditurismi edendamiseks.</a:t>
            </a:r>
          </a:p>
          <a:p>
            <a:pPr lvl="0"/>
            <a:r>
              <a:rPr lang="en-GB">
                <a:solidFill>
                  <a:srgbClr val="FFFFFF"/>
                </a:solidFill>
                <a:cs typeface="Times New Roman" pitchFamily="18"/>
              </a:rPr>
              <a:t>*</a:t>
            </a:r>
            <a:r>
              <a:rPr lang="en-GB" b="1">
                <a:solidFill>
                  <a:srgbClr val="FFFFFF"/>
                </a:solidFill>
                <a:cs typeface="Times New Roman" pitchFamily="18"/>
              </a:rPr>
              <a:t> Piirkond on</a:t>
            </a:r>
            <a:r>
              <a:rPr lang="en-GB">
                <a:solidFill>
                  <a:srgbClr val="FFFFFF"/>
                </a:solidFill>
                <a:cs typeface="Times New Roman" pitchFamily="18"/>
              </a:rPr>
              <a:t> nii looduse kui kultuuripärandi poolest ümbritsevatest aladest ja </a:t>
            </a:r>
            <a:r>
              <a:rPr lang="en-GB" b="1">
                <a:solidFill>
                  <a:srgbClr val="FFFFFF"/>
                </a:solidFill>
                <a:cs typeface="Times New Roman" pitchFamily="18"/>
              </a:rPr>
              <a:t>Eesti teistest piirkondadest selgelt eristuv</a:t>
            </a:r>
            <a:r>
              <a:rPr lang="en-GB">
                <a:solidFill>
                  <a:srgbClr val="FFFFFF"/>
                </a:solidFill>
                <a:cs typeface="Times New Roman" pitchFamily="18"/>
              </a:rPr>
              <a:t>.</a:t>
            </a:r>
          </a:p>
          <a:p>
            <a:pPr lvl="0"/>
            <a:r>
              <a:rPr lang="en-GB">
                <a:solidFill>
                  <a:srgbClr val="FFFFFF"/>
                </a:solidFill>
                <a:cs typeface="Times New Roman" pitchFamily="18"/>
              </a:rPr>
              <a:t>* </a:t>
            </a:r>
            <a:r>
              <a:rPr lang="en-GB" b="1">
                <a:solidFill>
                  <a:srgbClr val="FFFFFF"/>
                </a:solidFill>
                <a:cs typeface="Times New Roman" pitchFamily="18"/>
              </a:rPr>
              <a:t>Kohalik kultuuripärand on siinse maastiku ja loodusega tihedalt seotud ja põimunud.</a:t>
            </a:r>
          </a:p>
          <a:p>
            <a:pPr lvl="0"/>
            <a:r>
              <a:rPr lang="en-GB">
                <a:solidFill>
                  <a:srgbClr val="FFFFFF"/>
                </a:solidFill>
                <a:cs typeface="Times New Roman" pitchFamily="18"/>
              </a:rPr>
              <a:t>* Kohapeal </a:t>
            </a:r>
            <a:r>
              <a:rPr lang="en-GB" b="1">
                <a:solidFill>
                  <a:srgbClr val="FFFFFF"/>
                </a:solidFill>
                <a:cs typeface="Times New Roman" pitchFamily="18"/>
              </a:rPr>
              <a:t>on olemas pädevus ja soov piirkonna pärandit esitleda</a:t>
            </a:r>
            <a:r>
              <a:rPr lang="en-GB">
                <a:solidFill>
                  <a:srgbClr val="FFFFFF"/>
                </a:solidFill>
                <a:cs typeface="Times New Roman" pitchFamily="18"/>
              </a:rPr>
              <a:t>.</a:t>
            </a:r>
          </a:p>
          <a:p>
            <a:pPr lvl="0"/>
            <a:r>
              <a:rPr lang="en-GB">
                <a:solidFill>
                  <a:srgbClr val="FFFFFF"/>
                </a:solidFill>
                <a:cs typeface="Times New Roman" pitchFamily="18"/>
              </a:rPr>
              <a:t>* Piirkonna </a:t>
            </a:r>
            <a:r>
              <a:rPr lang="en-GB" b="1">
                <a:solidFill>
                  <a:srgbClr val="FFFFFF"/>
                </a:solidFill>
                <a:cs typeface="Times New Roman" pitchFamily="18"/>
              </a:rPr>
              <a:t>turismiteenus on juba praegu pärandihõnguline </a:t>
            </a:r>
            <a:r>
              <a:rPr lang="en-GB">
                <a:solidFill>
                  <a:srgbClr val="FFFFFF"/>
                </a:solidFill>
                <a:cs typeface="Times New Roman" pitchFamily="18"/>
              </a:rPr>
              <a:t>ning viimase 10-20 aasta jooksul on loodus- ja kultuuripärand Haanjamaa turismi kaubamärgina järjest selgemalt välja joonistumas.</a:t>
            </a:r>
          </a:p>
          <a:p>
            <a:pPr lvl="0"/>
            <a:endParaRPr lang="en-GB">
              <a:solidFill>
                <a:srgbClr val="FFFFFF"/>
              </a:solidFill>
              <a:cs typeface="Times New Roman" pitchFamily="18"/>
            </a:endParaRPr>
          </a:p>
          <a:p>
            <a:pPr lvl="0"/>
            <a:r>
              <a:rPr lang="en-GB">
                <a:solidFill>
                  <a:srgbClr val="FFFFFF"/>
                </a:solidFill>
                <a:cs typeface="Times New Roman" pitchFamily="18"/>
              </a:rPr>
              <a:t>* </a:t>
            </a:r>
            <a:r>
              <a:rPr lang="en-GB" b="1">
                <a:solidFill>
                  <a:srgbClr val="FFFFFF"/>
                </a:solidFill>
                <a:cs typeface="Times New Roman" pitchFamily="18"/>
              </a:rPr>
              <a:t>Päranditurism on ennast siin juba õigustanud.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pealkiri 1"/>
          <p:cNvSpPr txBox="1">
            <a:spLocks noGrp="1"/>
          </p:cNvSpPr>
          <p:nvPr>
            <p:ph type="subTitle" idx="4294967295"/>
          </p:nvPr>
        </p:nvSpPr>
        <p:spPr>
          <a:xfrm>
            <a:off x="740879" y="282240"/>
            <a:ext cx="8608320" cy="6617880"/>
          </a:xfrm>
        </p:spPr>
        <p:txBody>
          <a:bodyPr anchor="ctr"/>
          <a:lstStyle/>
          <a:p>
            <a:pPr lvl="0" indent="-216000" algn="ctr"/>
            <a:r>
              <a:rPr lang="en-GB" b="1">
                <a:solidFill>
                  <a:srgbClr val="FFFFFF"/>
                </a:solidFill>
              </a:rPr>
              <a:t>                              Mis geograaf?</a:t>
            </a:r>
          </a:p>
          <a:p>
            <a:pPr lvl="0" indent="-216000" algn="ctr"/>
            <a:endParaRPr lang="en-GB" b="1">
              <a:solidFill>
                <a:srgbClr val="FFFFFF"/>
              </a:solidFill>
            </a:endParaRPr>
          </a:p>
          <a:p>
            <a:pPr lvl="0" indent="-216000" algn="ctr"/>
            <a:r>
              <a:rPr lang="en-GB" b="1">
                <a:solidFill>
                  <a:srgbClr val="FFFFFF"/>
                </a:solidFill>
              </a:rPr>
              <a:t>Miks otsib?</a:t>
            </a:r>
          </a:p>
          <a:p>
            <a:pPr lvl="0" indent="-216000" algn="ctr"/>
            <a:endParaRPr lang="en-GB" b="1">
              <a:solidFill>
                <a:srgbClr val="FFFFFF"/>
              </a:solidFill>
            </a:endParaRPr>
          </a:p>
          <a:p>
            <a:pPr lvl="0" indent="-216000" algn="ctr"/>
            <a:r>
              <a:rPr lang="en-GB" b="1">
                <a:solidFill>
                  <a:srgbClr val="FFFFFF"/>
                </a:solidFill>
              </a:rPr>
              <a:t>Kust otsib?                          </a:t>
            </a:r>
          </a:p>
          <a:p>
            <a:pPr lvl="0" indent="-216000" algn="ctr"/>
            <a:r>
              <a:rPr lang="en-GB" b="1">
                <a:solidFill>
                  <a:srgbClr val="FFFFFF"/>
                </a:solidFill>
              </a:rPr>
              <a:t>                            </a:t>
            </a:r>
          </a:p>
          <a:p>
            <a:pPr lvl="0" indent="-216000" algn="ctr"/>
            <a:r>
              <a:rPr lang="en-GB" b="1">
                <a:solidFill>
                  <a:srgbClr val="FFFFFF"/>
                </a:solidFill>
              </a:rPr>
              <a:t>Miks Haanjamaad?                                                             </a:t>
            </a: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936000" y="792000"/>
            <a:ext cx="1904760" cy="190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6777719" y="4055250"/>
            <a:ext cx="2571480" cy="257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Haanjamaa peamised kaubamärgid</a:t>
            </a:r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GB">
                <a:solidFill>
                  <a:srgbClr val="FFFFFF"/>
                </a:solidFill>
              </a:rPr>
              <a:t>Algusest peale: omanäoline maastik, Suur Munamägi, Rõuge ürgorg ning murdekeel ja elulaad.</a:t>
            </a:r>
          </a:p>
          <a:p>
            <a:pPr lvl="0"/>
            <a:endParaRPr lang="en-GB">
              <a:solidFill>
                <a:srgbClr val="FFFFFF"/>
              </a:solidFill>
            </a:endParaRPr>
          </a:p>
          <a:p>
            <a:pPr lvl="0"/>
            <a:r>
              <a:rPr lang="en-GB">
                <a:solidFill>
                  <a:srgbClr val="FFFFFF"/>
                </a:solidFill>
              </a:rPr>
              <a:t>* Enne II MS:</a:t>
            </a:r>
          </a:p>
          <a:p>
            <a:pPr lvl="0"/>
            <a:r>
              <a:rPr lang="en-GB">
                <a:solidFill>
                  <a:srgbClr val="FFFFFF"/>
                </a:solidFill>
              </a:rPr>
              <a:t>tervislik mäestikuõhk</a:t>
            </a:r>
          </a:p>
          <a:p>
            <a:pPr lvl="0"/>
            <a:endParaRPr lang="en-GB">
              <a:solidFill>
                <a:srgbClr val="FFFFFF"/>
              </a:solidFill>
            </a:endParaRPr>
          </a:p>
          <a:p>
            <a:pPr lvl="0"/>
            <a:r>
              <a:rPr lang="en-GB">
                <a:solidFill>
                  <a:srgbClr val="FFFFFF"/>
                </a:solidFill>
              </a:rPr>
              <a:t>* Nõukogude perioodil:</a:t>
            </a:r>
          </a:p>
          <a:p>
            <a:pPr lvl="0"/>
            <a:r>
              <a:rPr lang="en-GB">
                <a:solidFill>
                  <a:srgbClr val="FFFFFF"/>
                </a:solidFill>
              </a:rPr>
              <a:t>Haanjalase lahke loomus</a:t>
            </a:r>
          </a:p>
          <a:p>
            <a:pPr lvl="0"/>
            <a:r>
              <a:rPr lang="en-GB">
                <a:solidFill>
                  <a:srgbClr val="FFFFFF"/>
                </a:solidFill>
              </a:rPr>
              <a:t>ja erilised põllu-</a:t>
            </a:r>
          </a:p>
          <a:p>
            <a:pPr lvl="0"/>
            <a:r>
              <a:rPr lang="en-GB">
                <a:solidFill>
                  <a:srgbClr val="FFFFFF"/>
                </a:solidFill>
              </a:rPr>
              <a:t>majanduslikud olud</a:t>
            </a:r>
          </a:p>
          <a:p>
            <a:pPr lvl="0"/>
            <a:endParaRPr lang="en-GB">
              <a:solidFill>
                <a:srgbClr val="FFFFFF"/>
              </a:solidFill>
            </a:endParaRPr>
          </a:p>
          <a:p>
            <a:pPr lvl="0"/>
            <a:r>
              <a:rPr lang="en-GB">
                <a:solidFill>
                  <a:srgbClr val="FFFFFF"/>
                </a:solidFill>
              </a:rPr>
              <a:t>* Tänapäeval – vt joonis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888000" y="3024000"/>
            <a:ext cx="5771880" cy="36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Intervjuude vastused Haanjamaa turismi tänaste tegelike kaubamärkide kohta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936000" y="1976040"/>
            <a:ext cx="8196839" cy="443196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Turismipiirkonna tunnetus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286640" y="2244600"/>
            <a:ext cx="7857360" cy="4379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Kultuuripärandi kaubastamise  positiivsed mõjud ja ohud kultuuripärandi säilimise seisukohast</a:t>
            </a:r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4294967295"/>
          </p:nvPr>
        </p:nvSpPr>
        <p:spPr>
          <a:xfrm>
            <a:off x="740879" y="1963080"/>
            <a:ext cx="8772840" cy="5168160"/>
          </a:xfrm>
        </p:spPr>
        <p:txBody>
          <a:bodyPr/>
          <a:lstStyle/>
          <a:p>
            <a:pPr lvl="0"/>
            <a:r>
              <a:rPr lang="en-GB" b="1">
                <a:solidFill>
                  <a:srgbClr val="FFCC00"/>
                </a:solidFill>
              </a:rPr>
              <a:t>Soodustavad tegurid: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/>
              <a:t>Tõstab inimeste eneseväärtust ja uhkust piirkonna vastu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/>
              <a:t>Annab piirkonnale erilise ja huvitava maine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 u="sng">
                <a:solidFill>
                  <a:srgbClr val="FFFFFF"/>
                </a:solidFill>
              </a:rPr>
              <a:t>Tekitab lastes kuuluvustunde, tagab teadmiste oskuste järjepidevuse kestmise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/>
              <a:t>Elavdab külaelu, annab võimaluse pärandilist eluviisi jätkata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/>
              <a:t>On hea müügi seisukohalt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/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CC00"/>
                </a:solidFill>
              </a:rPr>
              <a:t>Ohud: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/>
              <a:t>Ülelavastamine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/>
              <a:t>Tootmise lihtsustamine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/>
              <a:t>Pärandi naeruvääristamine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/>
              <a:t>Looduse tallamine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/>
              <a:t>Pärandiliste esemete kadumine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t-EE" i="0" kern="1200">
                <a:solidFill>
                  <a:srgbClr val="FFD320"/>
                </a:solidFill>
                <a:latin typeface="Times New Roman" pitchFamily="18"/>
                <a:ea typeface="SimSun" pitchFamily="2"/>
                <a:cs typeface="Times New Roman" pitchFamily="18"/>
              </a:rPr>
              <a:t>Soovitused edasiminekuks. Mida silmas pidada, et identiteeti hoida ja kultuuripärandit müüa, kuid mitte kaubastada?</a:t>
            </a:r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4294967295"/>
          </p:nvPr>
        </p:nvSpPr>
        <p:spPr>
          <a:xfrm>
            <a:off x="740879" y="1963080"/>
            <a:ext cx="8772840" cy="5168160"/>
          </a:xfrm>
        </p:spPr>
        <p:txBody>
          <a:bodyPr/>
          <a:lstStyle/>
          <a:p>
            <a:pPr lvl="0"/>
            <a:endParaRPr lang="et-EE" b="1" kern="1200">
              <a:solidFill>
                <a:srgbClr val="FFD320"/>
              </a:solidFill>
              <a:latin typeface="Times New Roman" pitchFamily="18"/>
              <a:ea typeface="SimSun" pitchFamily="2"/>
              <a:cs typeface="Times New Roman" pitchFamily="18"/>
            </a:endParaRPr>
          </a:p>
          <a:p>
            <a:pPr lvl="0"/>
            <a:r>
              <a:rPr lang="et-EE" b="1" kern="1200">
                <a:solidFill>
                  <a:srgbClr val="FFFFFF"/>
                </a:solidFill>
                <a:latin typeface="Times New Roman" pitchFamily="18"/>
                <a:ea typeface="SimSun" pitchFamily="2"/>
                <a:cs typeface="Times New Roman" pitchFamily="18"/>
              </a:rPr>
              <a:t>* V</a:t>
            </a:r>
            <a:r>
              <a:rPr lang="et-EE" b="1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äikesemahuline argieluga sarnase maalähedase elu esitlemine.</a:t>
            </a:r>
          </a:p>
          <a:p>
            <a:pPr lvl="0"/>
            <a:r>
              <a:rPr lang="et-EE" b="1" kern="1200">
                <a:solidFill>
                  <a:srgbClr val="FFFFFF"/>
                </a:solidFill>
                <a:latin typeface="Times New Roman" pitchFamily="18"/>
                <a:ea typeface="SimSun" pitchFamily="2"/>
                <a:cs typeface="Times New Roman" pitchFamily="18"/>
              </a:rPr>
              <a:t>* Koostöö ja spetsialiseerumine, turismitoodete ja –teenuste valiku mitmekesistamises.</a:t>
            </a:r>
          </a:p>
          <a:p>
            <a:pPr lvl="0"/>
            <a:r>
              <a:rPr lang="et-EE" b="1" kern="1200">
                <a:solidFill>
                  <a:srgbClr val="FFFFFF"/>
                </a:solidFill>
                <a:latin typeface="Times New Roman" pitchFamily="18"/>
                <a:ea typeface="SimSun" pitchFamily="2"/>
                <a:cs typeface="Times New Roman" pitchFamily="18"/>
              </a:rPr>
              <a:t>* S</a:t>
            </a:r>
            <a:r>
              <a:rPr lang="et-EE" b="1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pordiürituste publik on potentsiaalsed (pärandi-)turistid.</a:t>
            </a:r>
          </a:p>
          <a:p>
            <a:pPr lvl="0"/>
            <a:r>
              <a:rPr lang="et-EE" b="1" kern="1200">
                <a:solidFill>
                  <a:srgbClr val="FFFFFF"/>
                </a:solidFill>
                <a:latin typeface="Times New Roman" pitchFamily="18"/>
                <a:ea typeface="SimSun" pitchFamily="2"/>
                <a:cs typeface="Times New Roman" pitchFamily="18"/>
              </a:rPr>
              <a:t>* Rääkida omavahel, teadvustada pärandit. Kujundada ühine kuvand kogukonnas piirkonna loodusväärtuste, ajaloo ja pärandi kohta</a:t>
            </a:r>
          </a:p>
          <a:p>
            <a:pPr lvl="0"/>
            <a:r>
              <a:rPr lang="et-EE" b="1" kern="1200">
                <a:solidFill>
                  <a:srgbClr val="FFFFFF"/>
                </a:solidFill>
                <a:latin typeface="Times New Roman" pitchFamily="18"/>
                <a:ea typeface="SimSun" pitchFamily="2"/>
                <a:cs typeface="Times New Roman" pitchFamily="18"/>
              </a:rPr>
              <a:t>* Kaasata kogukond, igaüks näitab, müüb, mida tal on</a:t>
            </a:r>
          </a:p>
          <a:p>
            <a:pPr lvl="0"/>
            <a:r>
              <a:rPr lang="et-EE" b="1" kern="1200">
                <a:solidFill>
                  <a:srgbClr val="FFFFFF"/>
                </a:solidFill>
                <a:latin typeface="Times New Roman" pitchFamily="18"/>
                <a:ea typeface="SimSun" pitchFamily="2"/>
                <a:cs typeface="Times New Roman" pitchFamily="18"/>
              </a:rPr>
              <a:t>* Mitte “setut mängida”</a:t>
            </a:r>
          </a:p>
          <a:p>
            <a:pPr lvl="0"/>
            <a:endParaRPr lang="et-EE" b="1" kern="1200">
              <a:solidFill>
                <a:srgbClr val="FFFFFF"/>
              </a:solidFill>
              <a:latin typeface="Times New Roman" pitchFamily="18"/>
              <a:ea typeface="SimSun" pitchFamily="2"/>
              <a:cs typeface="Times New Roman" pitchFamily="18"/>
            </a:endParaRPr>
          </a:p>
          <a:p>
            <a:pPr lvl="0"/>
            <a:r>
              <a:rPr lang="et-EE" b="1" kern="1200">
                <a:solidFill>
                  <a:srgbClr val="FFFFFF"/>
                </a:solidFill>
                <a:latin typeface="Times New Roman" pitchFamily="18"/>
                <a:ea typeface="SimSun" pitchFamily="2"/>
                <a:cs typeface="Times New Roman" pitchFamily="18"/>
              </a:rPr>
              <a:t>Mitte unustada, et</a:t>
            </a:r>
          </a:p>
          <a:p>
            <a:pPr lvl="0" algn="just"/>
            <a:r>
              <a:rPr lang="et-EE" b="1" kern="1200">
                <a:solidFill>
                  <a:srgbClr val="FFD320"/>
                </a:solidFill>
                <a:latin typeface="Times New Roman" pitchFamily="18"/>
                <a:ea typeface="SimSun" pitchFamily="2"/>
                <a:cs typeface="Times New Roman" pitchFamily="18"/>
              </a:rPr>
              <a:t>See mida turismiettevõtja müüb, kohalik kultuuripärand, elulaad ja pärandmaastikud on kogukonna elu ja koduõu.</a:t>
            </a:r>
          </a:p>
          <a:p>
            <a:pPr lvl="0"/>
            <a:endParaRPr lang="et-EE" b="1" kern="1200">
              <a:solidFill>
                <a:srgbClr val="FFD320"/>
              </a:solidFill>
              <a:latin typeface="Times New Roman" pitchFamily="18"/>
              <a:ea typeface="SimSun" pitchFamily="2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CC00"/>
                </a:solidFill>
              </a:rPr>
              <a:t>Seosed haridusega</a:t>
            </a:r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Mis motiveerib Teid pärandit kandma, edasi andma?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Mida Teie saaksite ära teha Teile olulise kultuuripärandi hoidmiseks ja säilitamiseks?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Mis pärandit ohustab?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…..............................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Laste helged mälestused kodukohast toovad neid siia tagasi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Identiteet tekitab kuuluvustunde ja väärikuse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Pärandit tuleb koguda ja kirja panna niipalju, kui võimalik, sest eest lähevad ära need, kes mäletavad ja pärandit kannavad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CC00"/>
                </a:solidFill>
              </a:rPr>
              <a:t>Seosed haridusega</a:t>
            </a:r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GB" b="1">
                <a:solidFill>
                  <a:srgbClr val="FFFFFF"/>
                </a:solidFill>
              </a:rPr>
              <a:t>Kodu-uurimustööd slaidiesitlustena</a:t>
            </a:r>
          </a:p>
          <a:p>
            <a:pPr lvl="0"/>
            <a:r>
              <a:rPr lang="en-GB" b="1">
                <a:solidFill>
                  <a:srgbClr val="FFFFFF"/>
                </a:solidFill>
              </a:rPr>
              <a:t>(Hiiumaa näide, Helgi Põllo):</a:t>
            </a:r>
          </a:p>
          <a:p>
            <a:pPr lvl="0"/>
            <a:endParaRPr lang="en-GB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Mida ma leian fotoalbumist!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Kuidas meil kodus tähistatakse lihavõttepühi/jaanipäeva/jõule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Mida meie kodus pärandatakse põlvest põlve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Üks päev minu kodus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b="1">
              <a:solidFill>
                <a:srgbClr val="FFFFFF"/>
              </a:solidFill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b="1">
                <a:solidFill>
                  <a:srgbClr val="FFFFFF"/>
                </a:solidFill>
              </a:rPr>
              <a:t>Slaidiesitlus traditsioonilisest tööst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Kuuritsapüügi võistlus Viitina järvel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17440" y="1314720"/>
            <a:ext cx="5614560" cy="3437279"/>
          </a:xfr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754600" y="1082880"/>
            <a:ext cx="4253400" cy="316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2946600" y="4104000"/>
            <a:ext cx="4325400" cy="29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Käsitsi heina niitmise võistlus Plaanil</a:t>
            </a:r>
            <a:r>
              <a:rPr lang="en-GB"/>
              <a:t/>
            </a:r>
            <a:br>
              <a:rPr lang="en-GB"/>
            </a:br>
            <a:endParaRPr lang="en-GB"/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11640" y="1296000"/>
            <a:ext cx="6012360" cy="3816000"/>
          </a:xfr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616000" y="1007999"/>
            <a:ext cx="4104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4680000" y="3311999"/>
            <a:ext cx="2365560" cy="3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611640" y="4392000"/>
            <a:ext cx="4248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7">
            <a:lum bright="-50000"/>
            <a:alphaModFix/>
          </a:blip>
          <a:srcRect/>
          <a:stretch>
            <a:fillRect/>
          </a:stretch>
        </p:blipFill>
        <p:spPr>
          <a:xfrm>
            <a:off x="7367399" y="3753720"/>
            <a:ext cx="2640600" cy="251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Suitsusauna nädal Haanjamaal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59959" y="3311999"/>
            <a:ext cx="6008040" cy="3588120"/>
          </a:xfr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328000" y="1224000"/>
            <a:ext cx="4599720" cy="2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66600" y="1278360"/>
            <a:ext cx="4109400" cy="239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6263999" y="4104000"/>
            <a:ext cx="3321359" cy="20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pealkiri 1"/>
          <p:cNvSpPr txBox="1">
            <a:spLocks noGrp="1"/>
          </p:cNvSpPr>
          <p:nvPr>
            <p:ph type="subTitle" idx="4294967295"/>
          </p:nvPr>
        </p:nvSpPr>
        <p:spPr>
          <a:xfrm>
            <a:off x="740879" y="282240"/>
            <a:ext cx="8608320" cy="6617880"/>
          </a:xfrm>
        </p:spPr>
        <p:txBody>
          <a:bodyPr anchor="ctr"/>
          <a:lstStyle/>
          <a:p>
            <a:pPr lvl="0" indent="-216000" algn="ctr"/>
            <a:r>
              <a:rPr lang="en-GB">
                <a:solidFill>
                  <a:srgbClr val="FFFFFF"/>
                </a:solidFill>
              </a:rPr>
              <a:t>Eesti Maaülikoolis</a:t>
            </a:r>
          </a:p>
          <a:p>
            <a:pPr lvl="0" indent="-216000" algn="ctr"/>
            <a:r>
              <a:rPr lang="en-GB">
                <a:solidFill>
                  <a:srgbClr val="FFFFFF"/>
                </a:solidFill>
              </a:rPr>
              <a:t>Põllumajandus- ja keskkonna instituudis</a:t>
            </a:r>
          </a:p>
          <a:p>
            <a:pPr lvl="0" indent="-216000" algn="ctr"/>
            <a:r>
              <a:rPr lang="en-GB">
                <a:solidFill>
                  <a:srgbClr val="FFFFFF"/>
                </a:solidFill>
              </a:rPr>
              <a:t>Loodusturismi erialal</a:t>
            </a:r>
          </a:p>
          <a:p>
            <a:pPr lvl="0" indent="-216000" algn="ctr"/>
            <a:endParaRPr lang="en-GB">
              <a:solidFill>
                <a:srgbClr val="FFFFFF"/>
              </a:solidFill>
            </a:endParaRPr>
          </a:p>
          <a:p>
            <a:pPr lvl="0" indent="-216000" algn="ctr"/>
            <a:r>
              <a:rPr lang="en-GB">
                <a:solidFill>
                  <a:srgbClr val="FFFFFF"/>
                </a:solidFill>
              </a:rPr>
              <a:t>2015 kevadel kaitstud magistritöö</a:t>
            </a:r>
          </a:p>
          <a:p>
            <a:pPr lvl="0" indent="-216000" algn="ctr"/>
            <a:endParaRPr lang="en-GB" b="1">
              <a:solidFill>
                <a:srgbClr val="FFFFFF"/>
              </a:solidFill>
            </a:endParaRPr>
          </a:p>
          <a:p>
            <a:pPr lvl="0" indent="-216000" algn="ctr"/>
            <a:r>
              <a:rPr lang="en-GB" b="1">
                <a:solidFill>
                  <a:srgbClr val="FFFFFF"/>
                </a:solidFill>
              </a:rPr>
              <a:t>HAANJAMAA VÕIMALUSED</a:t>
            </a:r>
          </a:p>
          <a:p>
            <a:pPr lvl="0" indent="-216000" algn="ctr"/>
            <a:r>
              <a:rPr lang="en-GB" b="1">
                <a:solidFill>
                  <a:srgbClr val="FFFFFF"/>
                </a:solidFill>
              </a:rPr>
              <a:t>PÄRANDITURISMI SIHTKOHANA</a:t>
            </a:r>
          </a:p>
          <a:p>
            <a:pPr lvl="0" indent="-216000" algn="ctr"/>
            <a:endParaRPr lang="en-GB">
              <a:solidFill>
                <a:srgbClr val="FFFFFF"/>
              </a:solidFill>
            </a:endParaRPr>
          </a:p>
          <a:p>
            <a:pPr lvl="0" indent="-216000" algn="ctr"/>
            <a:r>
              <a:rPr lang="en-GB">
                <a:solidFill>
                  <a:srgbClr val="FFFFFF"/>
                </a:solidFill>
              </a:rPr>
              <a:t>Juhendajad: (PhD)</a:t>
            </a:r>
            <a:r>
              <a:rPr lang="en-GB" sz="1400">
                <a:solidFill>
                  <a:srgbClr val="FFFFFF"/>
                </a:solidFill>
              </a:rPr>
              <a:t> </a:t>
            </a:r>
            <a:r>
              <a:rPr lang="en-GB">
                <a:solidFill>
                  <a:srgbClr val="FFFFFF"/>
                </a:solidFill>
              </a:rPr>
              <a:t>Marju Kõivupuu,</a:t>
            </a:r>
          </a:p>
          <a:p>
            <a:pPr lvl="0" indent="-216000" algn="ctr"/>
            <a:r>
              <a:rPr lang="en-GB">
                <a:solidFill>
                  <a:srgbClr val="FFFFFF"/>
                </a:solidFill>
              </a:rPr>
              <a:t>              (MSc) Aivar Ruukel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pealkiri 1"/>
          <p:cNvSpPr txBox="1">
            <a:spLocks noGrp="1"/>
          </p:cNvSpPr>
          <p:nvPr>
            <p:ph type="subTitle" idx="4294967295"/>
          </p:nvPr>
        </p:nvSpPr>
        <p:spPr>
          <a:xfrm>
            <a:off x="740879" y="282240"/>
            <a:ext cx="8608320" cy="6617880"/>
          </a:xfrm>
        </p:spPr>
        <p:txBody>
          <a:bodyPr anchor="ctr"/>
          <a:lstStyle/>
          <a:p>
            <a:pPr lvl="0" indent="-216000" algn="ctr"/>
            <a:r>
              <a:rPr lang="en-GB" sz="2800" b="1">
                <a:solidFill>
                  <a:srgbClr val="FFFFFF"/>
                </a:solidFill>
              </a:rPr>
              <a:t>Tänan kuulamast!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Töö eesmärk ja oodatav tulemus</a:t>
            </a:r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4294967295"/>
          </p:nvPr>
        </p:nvSpPr>
        <p:spPr>
          <a:xfrm>
            <a:off x="432000" y="1512000"/>
            <a:ext cx="8712000" cy="5388840"/>
          </a:xfrm>
        </p:spPr>
        <p:txBody>
          <a:bodyPr/>
          <a:lstStyle/>
          <a:p>
            <a:pPr lvl="0"/>
            <a:endParaRPr lang="en-GB" b="1" u="sng">
              <a:solidFill>
                <a:srgbClr val="FFFFFF"/>
              </a:solidFill>
            </a:endParaRPr>
          </a:p>
          <a:p>
            <a:pPr lvl="0"/>
            <a:r>
              <a:rPr lang="en-GB" sz="2800" b="1" u="sng">
                <a:solidFill>
                  <a:srgbClr val="FFFFFF"/>
                </a:solidFill>
              </a:rPr>
              <a:t>Eesmärk:</a:t>
            </a:r>
          </a:p>
          <a:p>
            <a:pPr lvl="0"/>
            <a:r>
              <a:rPr lang="en-GB" sz="2800" b="1">
                <a:solidFill>
                  <a:srgbClr val="FFFFFF"/>
                </a:solidFill>
              </a:rPr>
              <a:t> </a:t>
            </a:r>
          </a:p>
          <a:p>
            <a:pPr lvl="0"/>
            <a:r>
              <a:rPr lang="en-GB" sz="2800" b="1">
                <a:solidFill>
                  <a:srgbClr val="FFFFFF"/>
                </a:solidFill>
              </a:rPr>
              <a:t>Hinnata Haanjamaa potentsiaali/võimalusi päranditurismi sihtkohana</a:t>
            </a:r>
          </a:p>
          <a:p>
            <a:pPr lvl="0"/>
            <a:endParaRPr lang="en-GB" sz="2800" b="1">
              <a:solidFill>
                <a:srgbClr val="FFFFFF"/>
              </a:solidFill>
            </a:endParaRPr>
          </a:p>
          <a:p>
            <a:pPr lvl="0"/>
            <a:r>
              <a:rPr lang="en-GB" sz="2800" b="1" u="sng" kern="1200">
                <a:solidFill>
                  <a:srgbClr val="FFFFFF"/>
                </a:solidFill>
              </a:rPr>
              <a:t>Oodatav tulemus:</a:t>
            </a:r>
          </a:p>
          <a:p>
            <a:pPr lvl="0"/>
            <a:endParaRPr lang="en-GB" sz="2800" b="1" u="sng" kern="1200">
              <a:solidFill>
                <a:srgbClr val="FFFFFF"/>
              </a:solidFill>
            </a:endParaRPr>
          </a:p>
          <a:p>
            <a:pPr lvl="0"/>
            <a:r>
              <a:rPr lang="en-GB" sz="2800" b="1" kern="1200">
                <a:solidFill>
                  <a:srgbClr val="FFFFFF"/>
                </a:solidFill>
                <a:cs typeface="Mangal" pitchFamily="18"/>
              </a:rPr>
              <a:t>Leida/pakkuda välja arengusuunad, -võimalused,  Haanjamaa kultuuripärandi hoidmiseks, arendamiseks ja esitlemiseks.</a:t>
            </a:r>
          </a:p>
          <a:p>
            <a:pPr lvl="0"/>
            <a:endParaRPr lang="en-GB" b="1">
              <a:solidFill>
                <a:srgbClr val="FFFFFF"/>
              </a:solidFill>
            </a:endParaRPr>
          </a:p>
          <a:p>
            <a:pPr lvl="0"/>
            <a:endParaRPr lang="en-GB" b="1">
              <a:solidFill>
                <a:srgbClr val="FFFFFF"/>
              </a:solidFill>
            </a:endParaRPr>
          </a:p>
          <a:p>
            <a:pPr lvl="0"/>
            <a:endParaRPr lang="en-GB" b="1" u="sng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GB" i="0">
                <a:solidFill>
                  <a:srgbClr val="FFFFFF"/>
                </a:solidFill>
              </a:rPr>
              <a:t>Miks Haanjamaa? /Haanjamaa väärtused</a:t>
            </a:r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4294967295"/>
          </p:nvPr>
        </p:nvSpPr>
        <p:spPr>
          <a:xfrm>
            <a:off x="515159" y="1655999"/>
            <a:ext cx="8772840" cy="4608000"/>
          </a:xfrm>
        </p:spPr>
        <p:txBody>
          <a:bodyPr>
            <a:spAutoFit/>
          </a:bodyPr>
          <a:lstStyle/>
          <a:p>
            <a:pPr lvl="0"/>
            <a:r>
              <a:rPr lang="en-GB" sz="2800" b="1" kern="1200">
                <a:solidFill>
                  <a:srgbClr val="FFFFFF"/>
                </a:solidFill>
                <a:ea typeface="Microsoft YaHei" pitchFamily="2"/>
                <a:cs typeface="Mangal" pitchFamily="2"/>
              </a:rPr>
              <a:t>Haanjamaa on Eestis nii looduse kui kultuuri poolest ainulaadne ja selgesti eristuv piirkond:</a:t>
            </a:r>
          </a:p>
          <a:p>
            <a:pPr lvl="0"/>
            <a:endParaRPr lang="en-GB" sz="2800" b="1" kern="1200">
              <a:solidFill>
                <a:srgbClr val="FFFFFF"/>
              </a:solidFill>
              <a:ea typeface="Microsoft YaHei" pitchFamily="2"/>
              <a:cs typeface="Mangal" pitchFamily="2"/>
            </a:endParaRPr>
          </a:p>
          <a:p>
            <a:pPr lvl="0"/>
            <a:r>
              <a:rPr lang="en-GB" kern="1200">
                <a:solidFill>
                  <a:srgbClr val="FFFFFF"/>
                </a:solidFill>
                <a:ea typeface="Microsoft YaHei" pitchFamily="2"/>
                <a:cs typeface="Mangal" pitchFamily="2"/>
              </a:rPr>
              <a:t>* </a:t>
            </a:r>
            <a:r>
              <a:rPr lang="en-GB" b="1" kern="1200">
                <a:solidFill>
                  <a:srgbClr val="FFFFFF"/>
                </a:solidFill>
                <a:ea typeface="Microsoft YaHei" pitchFamily="2"/>
                <a:cs typeface="Mangal" pitchFamily="2"/>
              </a:rPr>
              <a:t>vaheldusrikas pinnamood</a:t>
            </a:r>
          </a:p>
          <a:p>
            <a:pPr lvl="0"/>
            <a:r>
              <a:rPr lang="en-GB" kern="1200">
                <a:solidFill>
                  <a:srgbClr val="FFFFFF"/>
                </a:solidFill>
                <a:ea typeface="Microsoft YaHei" pitchFamily="2"/>
                <a:cs typeface="Mangal" pitchFamily="2"/>
              </a:rPr>
              <a:t>* </a:t>
            </a:r>
            <a:r>
              <a:rPr lang="en-GB" b="1" kern="1200">
                <a:solidFill>
                  <a:srgbClr val="FFFFFF"/>
                </a:solidFill>
                <a:ea typeface="Microsoft YaHei" pitchFamily="2"/>
                <a:cs typeface="Mangal" pitchFamily="2"/>
              </a:rPr>
              <a:t>mosaiikne pärandmaastik</a:t>
            </a:r>
          </a:p>
          <a:p>
            <a:pPr lvl="0"/>
            <a:r>
              <a:rPr lang="en-GB" kern="1200">
                <a:solidFill>
                  <a:srgbClr val="FFFFFF"/>
                </a:solidFill>
                <a:ea typeface="Microsoft YaHei" pitchFamily="2"/>
                <a:cs typeface="Mangal" pitchFamily="2"/>
              </a:rPr>
              <a:t>* l</a:t>
            </a:r>
            <a:r>
              <a:rPr lang="en-GB" b="1" kern="1200">
                <a:solidFill>
                  <a:srgbClr val="FFFFFF"/>
                </a:solidFill>
                <a:ea typeface="Microsoft YaHei" pitchFamily="2"/>
                <a:cs typeface="Mangal" pitchFamily="2"/>
              </a:rPr>
              <a:t>oodusväärtused</a:t>
            </a:r>
          </a:p>
          <a:p>
            <a:pPr lvl="0"/>
            <a:r>
              <a:rPr lang="en-GB" kern="1200">
                <a:solidFill>
                  <a:srgbClr val="FFFFFF"/>
                </a:solidFill>
                <a:ea typeface="Microsoft YaHei" pitchFamily="2"/>
                <a:cs typeface="Mangal" pitchFamily="2"/>
              </a:rPr>
              <a:t>* </a:t>
            </a:r>
            <a:r>
              <a:rPr lang="en-GB" b="1" kern="1200">
                <a:solidFill>
                  <a:srgbClr val="FFFFFF"/>
                </a:solidFill>
                <a:ea typeface="Microsoft YaHei" pitchFamily="2"/>
                <a:cs typeface="Mangal" pitchFamily="2"/>
              </a:rPr>
              <a:t>eriomane elulaad</a:t>
            </a:r>
          </a:p>
          <a:p>
            <a:pPr lvl="0"/>
            <a:r>
              <a:rPr lang="en-GB" kern="1200">
                <a:solidFill>
                  <a:srgbClr val="FFFFFF"/>
                </a:solidFill>
                <a:ea typeface="Microsoft YaHei" pitchFamily="2"/>
                <a:cs typeface="Mangal" pitchFamily="2"/>
              </a:rPr>
              <a:t>* </a:t>
            </a:r>
            <a:r>
              <a:rPr lang="en-GB" b="1" kern="1200">
                <a:solidFill>
                  <a:srgbClr val="FFFFFF"/>
                </a:solidFill>
                <a:ea typeface="Microsoft YaHei" pitchFamily="2"/>
                <a:cs typeface="Mangal" pitchFamily="2"/>
              </a:rPr>
              <a:t>Haanja looduspark</a:t>
            </a:r>
          </a:p>
          <a:p>
            <a:pPr lvl="0"/>
            <a:r>
              <a:rPr lang="en-GB" b="1" kern="1200">
                <a:solidFill>
                  <a:srgbClr val="FFFFFF"/>
                </a:solidFill>
                <a:ea typeface="Microsoft YaHei" pitchFamily="2"/>
                <a:cs typeface="Mangal" pitchFamily="2"/>
              </a:rPr>
              <a:t>* tuntud turismisihtkohana juba esimese Eesti Vabariigi päevil</a:t>
            </a:r>
          </a:p>
          <a:p>
            <a:pPr lvl="0"/>
            <a:endParaRPr lang="en-GB"/>
          </a:p>
          <a:p>
            <a:pPr lvl="0"/>
            <a:endParaRPr lang="en-GB" b="1" kern="1200">
              <a:solidFill>
                <a:srgbClr val="FFFFFF"/>
              </a:solidFill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Miks uurida? /Teema olulisus</a:t>
            </a:r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4294967295"/>
          </p:nvPr>
        </p:nvSpPr>
        <p:spPr>
          <a:xfrm>
            <a:off x="432000" y="1368000"/>
            <a:ext cx="8772840" cy="4937400"/>
          </a:xfrm>
        </p:spPr>
        <p:txBody>
          <a:bodyPr/>
          <a:lstStyle/>
          <a:p>
            <a:pPr lvl="0"/>
            <a:r>
              <a:rPr lang="en-GB">
                <a:solidFill>
                  <a:srgbClr val="FFFFFF"/>
                </a:solidFill>
                <a:cs typeface="Times New Roman" pitchFamily="18"/>
              </a:rPr>
              <a:t>* Euroopa kui turismisihtkoha rõhuasetus on muutumas massiturismilt pigem nišiturismile.</a:t>
            </a:r>
          </a:p>
          <a:p>
            <a:pPr lvl="0"/>
            <a:endParaRPr lang="en-GB">
              <a:solidFill>
                <a:srgbClr val="FFFFFF"/>
              </a:solidFill>
              <a:cs typeface="Times New Roman" pitchFamily="18"/>
            </a:endParaRPr>
          </a:p>
          <a:p>
            <a:pPr lvl="0"/>
            <a:r>
              <a:rPr lang="en-GB">
                <a:solidFill>
                  <a:srgbClr val="FFFFFF"/>
                </a:solidFill>
                <a:cs typeface="Times New Roman" pitchFamily="18"/>
              </a:rPr>
              <a:t>* Ühe suure võimalusena nähakse nii rahvusvahelisel, vabariiklikul kui kohalikul tasandil kultuuripärandit tutvustavat turismi.</a:t>
            </a:r>
          </a:p>
          <a:p>
            <a:pPr lvl="0"/>
            <a:endParaRPr lang="en-GB">
              <a:solidFill>
                <a:srgbClr val="FFFFFF"/>
              </a:solidFill>
              <a:cs typeface="Times New Roman" pitchFamily="18"/>
            </a:endParaRPr>
          </a:p>
          <a:p>
            <a:pPr lvl="0"/>
            <a:r>
              <a:rPr lang="en-GB">
                <a:solidFill>
                  <a:srgbClr val="FFFFFF"/>
                </a:solidFill>
                <a:cs typeface="Times New Roman" pitchFamily="18"/>
              </a:rPr>
              <a:t>* Haanjamaa turismisihtkohana on otsimas ja kinnistamas oma terviklikku kuvandit</a:t>
            </a:r>
          </a:p>
          <a:p>
            <a:pPr lvl="0"/>
            <a:endParaRPr lang="en-GB">
              <a:solidFill>
                <a:srgbClr val="FFFFFF"/>
              </a:solidFill>
              <a:cs typeface="Times New Roman" pitchFamily="18"/>
            </a:endParaRPr>
          </a:p>
          <a:p>
            <a:pPr lvl="0"/>
            <a:r>
              <a:rPr lang="en-GB">
                <a:solidFill>
                  <a:srgbClr val="FFFFFF"/>
                </a:solidFill>
                <a:cs typeface="Times New Roman" pitchFamily="18"/>
              </a:rPr>
              <a:t>* Päranditurismi arengut Haanjamaal toetab üldiselt tugev pärandialane teadmine maakonnas seoses Võru Instituudi tegevusega ning aktiivsete pärandiekspertide olemasolu kohapeal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t-EE" i="0" kern="120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Kus/mis on Haanjamaa? /Töö uurimispiirkond</a:t>
            </a:r>
          </a:p>
        </p:txBody>
      </p:sp>
      <p:sp>
        <p:nvSpPr>
          <p:cNvPr id="3" name="Teksti kohatäide 2"/>
          <p:cNvSpPr txBox="1">
            <a:spLocks noGrp="1"/>
          </p:cNvSpPr>
          <p:nvPr>
            <p:ph type="body" idx="4294967295"/>
          </p:nvPr>
        </p:nvSpPr>
        <p:spPr>
          <a:xfrm>
            <a:off x="720000" y="1655999"/>
            <a:ext cx="8772840" cy="4937400"/>
          </a:xfrm>
        </p:spPr>
        <p:txBody>
          <a:bodyPr/>
          <a:lstStyle/>
          <a:p>
            <a:pPr lvl="0"/>
            <a:r>
              <a:rPr lang="en-US" b="1" kern="1200">
                <a:solidFill>
                  <a:srgbClr val="FFD320"/>
                </a:solidFill>
                <a:latin typeface="Times New Roman" pitchFamily="18"/>
                <a:cs typeface="Times New Roman" pitchFamily="18"/>
              </a:rPr>
              <a:t>Haanjamaa </a:t>
            </a:r>
            <a:r>
              <a:rPr lang="en-US" b="1" kern="120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käesoleva töö tähenduses on</a:t>
            </a:r>
          </a:p>
          <a:p>
            <a:pPr lvl="0"/>
            <a:endParaRPr lang="en-US" b="1" kern="120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  <a:p>
            <a:pPr lvl="0"/>
            <a:r>
              <a:rPr lang="en-US" b="1" kern="1200">
                <a:solidFill>
                  <a:srgbClr val="FFD320"/>
                </a:solidFill>
                <a:latin typeface="Times New Roman" pitchFamily="18"/>
                <a:cs typeface="Times New Roman" pitchFamily="18"/>
              </a:rPr>
              <a:t>Haanja kõrgustiku maastikuliselt kõige esinduslikum osa, </a:t>
            </a:r>
            <a:r>
              <a:rPr lang="en-US" b="1" kern="120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mis on hõlmatud</a:t>
            </a:r>
            <a:r>
              <a:rPr lang="en-US" b="1" kern="1200">
                <a:solidFill>
                  <a:srgbClr val="FFD320"/>
                </a:solidFill>
                <a:latin typeface="Times New Roman" pitchFamily="18"/>
                <a:cs typeface="Times New Roman" pitchFamily="18"/>
              </a:rPr>
              <a:t> Haanja loodusparki.</a:t>
            </a:r>
          </a:p>
          <a:p>
            <a:pPr lvl="0"/>
            <a:endParaRPr lang="en-US" b="1" kern="1200">
              <a:solidFill>
                <a:srgbClr val="FFD320"/>
              </a:solidFill>
              <a:latin typeface="Times New Roman" pitchFamily="18"/>
              <a:cs typeface="Times New Roman" pitchFamily="18"/>
            </a:endParaRPr>
          </a:p>
          <a:p>
            <a:pPr lvl="0"/>
            <a:endParaRPr lang="en-US" b="1" kern="120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  <a:p>
            <a:pPr lvl="0"/>
            <a:r>
              <a:rPr lang="en-US" b="1" u="sng" kern="120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Ala valiku põhjendus</a:t>
            </a:r>
            <a:r>
              <a:rPr lang="en-US" kern="120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</a:p>
          <a:p>
            <a:pPr lvl="0"/>
            <a:endParaRPr lang="en-US" kern="120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  <a:p>
            <a:pPr lvl="0"/>
            <a:r>
              <a:rPr lang="en-US" kern="120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Just kõrgustiku tingimustes on siin päranditurismiks sobiv</a:t>
            </a:r>
          </a:p>
          <a:p>
            <a:pPr lvl="0"/>
            <a:endParaRPr lang="en-US" kern="120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  <a:p>
            <a:pPr lvl="0"/>
            <a:r>
              <a:rPr lang="en-US" kern="120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looduslik ja etnograafiline eripära tekkinud ja säilinud.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Haanja kõrgustiku paiknemine Eestis</a:t>
            </a:r>
            <a:br>
              <a:rPr lang="en-GB" i="0">
                <a:solidFill>
                  <a:srgbClr val="FFFFFF"/>
                </a:solidFill>
              </a:rPr>
            </a:br>
            <a:r>
              <a:rPr lang="en-GB" sz="1600" b="0" i="0">
                <a:solidFill>
                  <a:srgbClr val="FFFFFF"/>
                </a:solidFill>
              </a:rPr>
              <a:t>(Arold 2005)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224000" y="1614600"/>
            <a:ext cx="7588080" cy="4937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i="0">
                <a:solidFill>
                  <a:srgbClr val="FFFFFF"/>
                </a:solidFill>
              </a:rPr>
              <a:t>Haanja kõrgustik</a:t>
            </a:r>
            <a:br>
              <a:rPr lang="en-GB" i="0">
                <a:solidFill>
                  <a:srgbClr val="FFFFFF"/>
                </a:solidFill>
              </a:rPr>
            </a:br>
            <a:r>
              <a:rPr lang="en-GB" sz="1600" b="0" i="0">
                <a:solidFill>
                  <a:srgbClr val="FFFFFF"/>
                </a:solidFill>
              </a:rPr>
              <a:t>(Maa-ameti kaardirakendus)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76000" y="1491839"/>
            <a:ext cx="8772840" cy="484416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-dark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yt-c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990</Words>
  <Application>Microsoft Office PowerPoint</Application>
  <PresentationFormat>Kohandatud</PresentationFormat>
  <Paragraphs>225</Paragraphs>
  <Slides>30</Slides>
  <Notes>30</Notes>
  <HiddenSlides>1</HiddenSlides>
  <MMClips>0</MMClips>
  <ScaleCrop>false</ScaleCrop>
  <HeadingPairs>
    <vt:vector size="4" baseType="variant">
      <vt:variant>
        <vt:lpstr>Kujundus</vt:lpstr>
      </vt:variant>
      <vt:variant>
        <vt:i4>4</vt:i4>
      </vt:variant>
      <vt:variant>
        <vt:lpstr>Slaidipealkirjad</vt:lpstr>
      </vt:variant>
      <vt:variant>
        <vt:i4>30</vt:i4>
      </vt:variant>
    </vt:vector>
  </HeadingPairs>
  <TitlesOfParts>
    <vt:vector size="34" baseType="lpstr">
      <vt:lpstr>Default</vt:lpstr>
      <vt:lpstr>lyt-darkblue</vt:lpstr>
      <vt:lpstr>lyt-cool</vt:lpstr>
      <vt:lpstr>Default1</vt:lpstr>
      <vt:lpstr>PowerPointi esitlus</vt:lpstr>
      <vt:lpstr>PowerPointi esitlus</vt:lpstr>
      <vt:lpstr>PowerPointi esitlus</vt:lpstr>
      <vt:lpstr>Töö eesmärk ja oodatav tulemus</vt:lpstr>
      <vt:lpstr>Miks Haanjamaa? /Haanjamaa väärtused</vt:lpstr>
      <vt:lpstr>Miks uurida? /Teema olulisus</vt:lpstr>
      <vt:lpstr>Kus/mis on Haanjamaa? /Töö uurimispiirkond</vt:lpstr>
      <vt:lpstr>Haanja kõrgustiku paiknemine Eestis (Arold 2005)</vt:lpstr>
      <vt:lpstr>Haanja kõrgustik (Maa-ameti kaardirakendus)</vt:lpstr>
      <vt:lpstr>Haanja looduspargi paiknemine Haanja kõrgustikul, reljeef (Maa-ameti kaardirakendus)</vt:lpstr>
      <vt:lpstr>Võrumaa kihelkonnad ja vallad aastal 1926.a.  (Võrumaa. Maateaduslik, tulunduslik ja ajalooline kirjeldus. Tartu, 1926)</vt:lpstr>
      <vt:lpstr>Haanja looduspark Rõuge kihelkonna kaardil aastast 1926 (Võrumaa. Maateaduslik, tulunduslik ja ajalooline kirjeldus. Tartu, 1926)</vt:lpstr>
      <vt:lpstr>Uurimisküsimused</vt:lpstr>
      <vt:lpstr>Materjal</vt:lpstr>
      <vt:lpstr>Metoodika</vt:lpstr>
      <vt:lpstr>Metoodika</vt:lpstr>
      <vt:lpstr>Intervjueeritute valim</vt:lpstr>
      <vt:lpstr>Metoodika</vt:lpstr>
      <vt:lpstr>Tulemused</vt:lpstr>
      <vt:lpstr>Haanjamaa peamised kaubamärgid</vt:lpstr>
      <vt:lpstr>Intervjuude vastused Haanjamaa turismi tänaste tegelike kaubamärkide kohta</vt:lpstr>
      <vt:lpstr>Turismipiirkonna tunnetus</vt:lpstr>
      <vt:lpstr>Kultuuripärandi kaubastamise  positiivsed mõjud ja ohud kultuuripärandi säilimise seisukohast</vt:lpstr>
      <vt:lpstr>Soovitused edasiminekuks. Mida silmas pidada, et identiteeti hoida ja kultuuripärandit müüa, kuid mitte kaubastada?</vt:lpstr>
      <vt:lpstr>Seosed haridusega</vt:lpstr>
      <vt:lpstr>Seosed haridusega</vt:lpstr>
      <vt:lpstr>Kuuritsapüügi võistlus Viitina järvel</vt:lpstr>
      <vt:lpstr>Käsitsi heina niitmise võistlus Plaanil </vt:lpstr>
      <vt:lpstr>Suitsusauna nädal Haanjamaal</vt:lpstr>
      <vt:lpstr>PowerPointi esitlus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Ulgumaa</dc:creator>
  <cp:lastModifiedBy>Evi Tarro</cp:lastModifiedBy>
  <cp:revision>20</cp:revision>
  <dcterms:created xsi:type="dcterms:W3CDTF">2015-04-08T09:32:04Z</dcterms:created>
  <dcterms:modified xsi:type="dcterms:W3CDTF">2015-10-19T11:45:45Z</dcterms:modified>
</cp:coreProperties>
</file>