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90" r:id="rId15"/>
    <p:sldId id="291" r:id="rId16"/>
    <p:sldId id="277" r:id="rId17"/>
    <p:sldId id="278" r:id="rId18"/>
    <p:sldId id="279" r:id="rId19"/>
    <p:sldId id="280" r:id="rId20"/>
    <p:sldId id="289" r:id="rId21"/>
    <p:sldId id="287" r:id="rId22"/>
    <p:sldId id="264" r:id="rId23"/>
    <p:sldId id="281" r:id="rId24"/>
    <p:sldId id="282" r:id="rId25"/>
    <p:sldId id="285" r:id="rId26"/>
    <p:sldId id="288" r:id="rId27"/>
    <p:sldId id="267" r:id="rId28"/>
    <p:sldId id="283" r:id="rId29"/>
    <p:sldId id="266" r:id="rId30"/>
    <p:sldId id="268" r:id="rId31"/>
    <p:sldId id="260" r:id="rId32"/>
    <p:sldId id="286" r:id="rId33"/>
    <p:sldId id="269" r:id="rId34"/>
    <p:sldId id="284" r:id="rId35"/>
    <p:sldId id="270" r:id="rId3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jpe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32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156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958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85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974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717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25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215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15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09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86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0C07-75FC-4883-A5F8-450B63A9A29C}" type="datetimeFigureOut">
              <a:rPr lang="et-EE" smtClean="0"/>
              <a:t>19.10.2015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DAAE-9CA1-4184-85CB-32BF31AFEB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42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-2003_dokument1.doc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-2003_dokument2.doc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-2003_dokument3.doc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-2003_dokument4.doc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i_dokument3.docx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i_dokument4.docx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i_dokument5.docx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i_dokument6.docx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i_dokument7.docx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i_dokument8.docx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i_dok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i_dok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i="1" dirty="0" smtClean="0">
                <a:solidFill>
                  <a:schemeClr val="accent2">
                    <a:lumMod val="50000"/>
                  </a:schemeClr>
                </a:solidFill>
              </a:rPr>
              <a:t>Lapse kasvamise lugu sõnas ja pildis </a:t>
            </a:r>
            <a:br>
              <a:rPr lang="et-EE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t-EE" sz="3600" dirty="0" smtClean="0"/>
              <a:t>Võru Lasteaed Okasroosike</a:t>
            </a:r>
            <a:br>
              <a:rPr lang="et-EE" sz="3600" dirty="0" smtClean="0"/>
            </a:br>
            <a:r>
              <a:rPr lang="et-EE" sz="3600" dirty="0" smtClean="0"/>
              <a:t>Muumi rühma põhjal </a:t>
            </a:r>
            <a:endParaRPr lang="et-E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0" y="3602037"/>
            <a:ext cx="2060620" cy="310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43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21808"/>
              </p:ext>
            </p:extLst>
          </p:nvPr>
        </p:nvGraphicFramePr>
        <p:xfrm>
          <a:off x="3206840" y="231819"/>
          <a:ext cx="4610636" cy="613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5" imgW="5759285" imgH="8884547" progId="Word.Document.8">
                  <p:embed/>
                </p:oleObj>
              </mc:Choice>
              <mc:Fallback>
                <p:oleObj name="Document" r:id="rId5" imgW="5759285" imgH="888454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6840" y="231819"/>
                        <a:ext cx="4610636" cy="6130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2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58418"/>
              </p:ext>
            </p:extLst>
          </p:nvPr>
        </p:nvGraphicFramePr>
        <p:xfrm>
          <a:off x="3284113" y="349651"/>
          <a:ext cx="4816697" cy="612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5" imgW="5759285" imgH="8249576" progId="Word.Document.8">
                  <p:embed/>
                </p:oleObj>
              </mc:Choice>
              <mc:Fallback>
                <p:oleObj name="Document" r:id="rId5" imgW="5759285" imgH="82495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4113" y="349651"/>
                        <a:ext cx="4816697" cy="612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67857"/>
              </p:ext>
            </p:extLst>
          </p:nvPr>
        </p:nvGraphicFramePr>
        <p:xfrm>
          <a:off x="3168203" y="141668"/>
          <a:ext cx="5847008" cy="623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5" imgW="5759285" imgH="8884547" progId="Word.Document.8">
                  <p:embed/>
                </p:oleObj>
              </mc:Choice>
              <mc:Fallback>
                <p:oleObj name="Document" r:id="rId5" imgW="5759285" imgH="888454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8203" y="141668"/>
                        <a:ext cx="5847008" cy="6233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7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sz="1400" dirty="0">
                <a:latin typeface="Kristen ITC" panose="03050502040202030202" pitchFamily="66" charset="0"/>
              </a:rPr>
              <a:t>ütle esemetele üldnimetus: diivan, laud, tool .........................................................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koer, kass, lehm, siga..............................................................................................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pluus, särk, seelik, jope............................................................................................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kuula lause lõpuni ja siis tegutse: joonista ring, ringi külge joonista 3 kriipsu, värvi ring heleroheliseks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võta 2 täppi, kleebi paberile väikese vahega, need on auto rattad joonista auto.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joonista inimene</a:t>
            </a:r>
          </a:p>
          <a:p>
            <a:r>
              <a:rPr lang="et-EE" sz="1400" dirty="0">
                <a:latin typeface="Kristen ITC" panose="03050502040202030202" pitchFamily="66" charset="0"/>
              </a:rPr>
              <a:t>joonista inimese paremasse kätte 2 lille</a:t>
            </a:r>
          </a:p>
          <a:p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2368487"/>
              </p:ext>
            </p:extLst>
          </p:nvPr>
        </p:nvGraphicFramePr>
        <p:xfrm>
          <a:off x="1998663" y="1825625"/>
          <a:ext cx="28590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5" imgW="5759285" imgH="8764476" progId="Word.Document.8">
                  <p:embed/>
                </p:oleObj>
              </mc:Choice>
              <mc:Fallback>
                <p:oleObj name="Document" r:id="rId5" imgW="5759285" imgH="87644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8663" y="1825625"/>
                        <a:ext cx="28590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4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47202"/>
              </p:ext>
            </p:extLst>
          </p:nvPr>
        </p:nvGraphicFramePr>
        <p:xfrm>
          <a:off x="3479219" y="581472"/>
          <a:ext cx="392588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5" imgW="5942119" imgH="8200178" progId="Word.Document.12">
                  <p:embed/>
                </p:oleObj>
              </mc:Choice>
              <mc:Fallback>
                <p:oleObj name="Document" r:id="rId5" imgW="5942119" imgH="8200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9219" y="581472"/>
                        <a:ext cx="3925888" cy="5418138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44458"/>
              </p:ext>
            </p:extLst>
          </p:nvPr>
        </p:nvGraphicFramePr>
        <p:xfrm>
          <a:off x="3305909" y="443767"/>
          <a:ext cx="4684540" cy="601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5" imgW="5488992" imgH="8073977" progId="Word.Document.12">
                  <p:embed/>
                </p:oleObj>
              </mc:Choice>
              <mc:Fallback>
                <p:oleObj name="Document" r:id="rId5" imgW="5488992" imgH="8073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5909" y="443767"/>
                        <a:ext cx="4684540" cy="6013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2883"/>
              </p:ext>
            </p:extLst>
          </p:nvPr>
        </p:nvGraphicFramePr>
        <p:xfrm>
          <a:off x="3298915" y="257578"/>
          <a:ext cx="5778500" cy="618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" r:id="rId5" imgW="5778360" imgH="6206203" progId="Word.Document.12">
                  <p:embed/>
                </p:oleObj>
              </mc:Choice>
              <mc:Fallback>
                <p:oleObj name="Document" r:id="rId5" imgW="5778360" imgH="6206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8915" y="257578"/>
                        <a:ext cx="5778500" cy="6181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7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37704"/>
              </p:ext>
            </p:extLst>
          </p:nvPr>
        </p:nvGraphicFramePr>
        <p:xfrm>
          <a:off x="3193962" y="349652"/>
          <a:ext cx="5447762" cy="607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Document" r:id="rId5" imgW="5759285" imgH="8703179" progId="Word.Document.12">
                  <p:embed/>
                </p:oleObj>
              </mc:Choice>
              <mc:Fallback>
                <p:oleObj name="Document" r:id="rId5" imgW="5759285" imgH="8703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962" y="349652"/>
                        <a:ext cx="5447762" cy="607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67890"/>
              </p:ext>
            </p:extLst>
          </p:nvPr>
        </p:nvGraphicFramePr>
        <p:xfrm>
          <a:off x="3232597" y="298136"/>
          <a:ext cx="5550795" cy="621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5" imgW="5759285" imgH="8689477" progId="Word.Document.12">
                  <p:embed/>
                </p:oleObj>
              </mc:Choice>
              <mc:Fallback>
                <p:oleObj name="Document" r:id="rId5" imgW="5759285" imgH="8689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2597" y="298136"/>
                        <a:ext cx="5550795" cy="621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0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73457"/>
              </p:ext>
            </p:extLst>
          </p:nvPr>
        </p:nvGraphicFramePr>
        <p:xfrm>
          <a:off x="2672862" y="839050"/>
          <a:ext cx="6552928" cy="513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5" imgW="5759285" imgH="3756462" progId="Word.Document.12">
                  <p:embed/>
                </p:oleObj>
              </mc:Choice>
              <mc:Fallback>
                <p:oleObj name="Document" r:id="rId5" imgW="5759285" imgH="3756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2862" y="839050"/>
                        <a:ext cx="6552928" cy="5139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i="1" dirty="0" smtClean="0"/>
              <a:t>Lapse arengut järjepidevalt jälgides muutub nähtavaks lugu lapse kasvamisest</a:t>
            </a:r>
            <a:endParaRPr lang="et-E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970468"/>
            <a:ext cx="10515600" cy="5404230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Miks mappi kokku panna? </a:t>
            </a:r>
          </a:p>
          <a:p>
            <a:r>
              <a:rPr lang="et-EE" dirty="0" smtClean="0"/>
              <a:t>Millist materjali koguda?</a:t>
            </a:r>
          </a:p>
          <a:p>
            <a:r>
              <a:rPr lang="et-EE" dirty="0" smtClean="0"/>
              <a:t>Kuidas ja kuhu materjali koguda?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2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756597" cy="581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365125"/>
            <a:ext cx="4559121" cy="581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7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LAPSE ÜTLEMISED </a:t>
            </a:r>
            <a:endParaRPr lang="et-EE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ÕPETAJA: „MUL OLEKS VAJA ABI SAABASTE JALASTVÕTMISEL“</a:t>
            </a:r>
          </a:p>
          <a:p>
            <a:r>
              <a:rPr lang="et-EE" dirty="0" smtClean="0"/>
              <a:t>LAPS: „MINUGA EI SAA SA ARVESTADA“</a:t>
            </a:r>
          </a:p>
          <a:p>
            <a:r>
              <a:rPr lang="et-EE" dirty="0" smtClean="0"/>
              <a:t>ÕPETAJA: „MIKS?“</a:t>
            </a:r>
          </a:p>
          <a:p>
            <a:r>
              <a:rPr lang="et-EE" dirty="0" smtClean="0"/>
              <a:t>LAPS: „MA EI VIITSI JA MUL EI OLE AEGA KA!“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smtClean="0"/>
              <a:t>STINKELBEL=TINTENPEN </a:t>
            </a:r>
          </a:p>
          <a:p>
            <a:endParaRPr lang="et-EE" dirty="0"/>
          </a:p>
          <a:p>
            <a:r>
              <a:rPr lang="et-EE" dirty="0" smtClean="0"/>
              <a:t>ÕPETAJA: „PALUN TOO MULLE ÜKS VALGE PABER“</a:t>
            </a:r>
          </a:p>
          <a:p>
            <a:r>
              <a:rPr lang="et-EE" dirty="0" smtClean="0"/>
              <a:t>LAPS: „AGA PALUN! SELLEKS JU SÕBRAD ONGI“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0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LOOVTÖÖ </a:t>
            </a:r>
            <a:endParaRPr lang="et-EE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1983347"/>
            <a:ext cx="5032978" cy="360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03" y="1983348"/>
            <a:ext cx="4912385" cy="360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18952"/>
            <a:ext cx="4904189" cy="373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1918953"/>
            <a:ext cx="3019798" cy="3734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88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7589"/>
            <a:ext cx="5157787" cy="3937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7589"/>
            <a:ext cx="5183188" cy="394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79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390918"/>
            <a:ext cx="4191840" cy="4798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4" y="1390917"/>
            <a:ext cx="3978780" cy="4798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85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120462"/>
            <a:ext cx="4808359" cy="5190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20462"/>
            <a:ext cx="5183188" cy="5190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04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MINA ISE</a:t>
            </a:r>
            <a:r>
              <a:rPr lang="et-EE" i="1" dirty="0"/>
              <a:t/>
            </a:r>
            <a:br>
              <a:rPr lang="et-EE" i="1" dirty="0"/>
            </a:br>
            <a:r>
              <a:rPr lang="et-EE" sz="2000" i="1" dirty="0" smtClean="0"/>
              <a:t>ERINEVAS TEHNIKAS</a:t>
            </a:r>
            <a:endParaRPr lang="et-EE" sz="2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27" y="855315"/>
            <a:ext cx="4082602" cy="5700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84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MINU PERE</a:t>
            </a:r>
            <a:endParaRPr lang="et-EE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690688"/>
            <a:ext cx="4944281" cy="3781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3781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41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/>
              <a:t> </a:t>
            </a:r>
            <a:r>
              <a:rPr lang="et-EE" i="1" dirty="0" smtClean="0"/>
              <a:t>AASTAAJAD</a:t>
            </a:r>
            <a:endParaRPr lang="et-EE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52" y="1027906"/>
            <a:ext cx="4198513" cy="51208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87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4523"/>
            <a:ext cx="10515600" cy="1325563"/>
          </a:xfrm>
        </p:spPr>
        <p:txBody>
          <a:bodyPr/>
          <a:lstStyle/>
          <a:p>
            <a:pPr algn="ctr"/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smtClean="0"/>
              <a:t>Võimalus õppida tundma lapse mõtteid ja sisemist maailma</a:t>
            </a:r>
          </a:p>
          <a:p>
            <a:r>
              <a:rPr lang="et-EE" dirty="0" smtClean="0"/>
              <a:t>Jälgida lapse kasvamist ja õppimise soove ning oskusi pikema aja jooksul </a:t>
            </a:r>
          </a:p>
          <a:p>
            <a:r>
              <a:rPr lang="et-EE" dirty="0" smtClean="0"/>
              <a:t>Jälgida lapse käelist arengut läbi lasteaias oldud aastate</a:t>
            </a:r>
          </a:p>
          <a:p>
            <a:r>
              <a:rPr lang="et-EE" dirty="0"/>
              <a:t>L</a:t>
            </a:r>
            <a:r>
              <a:rPr lang="et-EE" dirty="0" smtClean="0"/>
              <a:t>apse mõttemaailma tundma õppimine-sõbrad, perekond, elu pärast lasteaeda</a:t>
            </a:r>
          </a:p>
          <a:p>
            <a:r>
              <a:rPr lang="et-EE" dirty="0" smtClean="0"/>
              <a:t>Süsteemne lapse arengu jälgimine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9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i="1" dirty="0" smtClean="0"/>
              <a:t>JOONISTAMINE</a:t>
            </a:r>
            <a:br>
              <a:rPr lang="et-EE" i="1" dirty="0" smtClean="0"/>
            </a:br>
            <a:r>
              <a:rPr lang="et-EE" i="1" dirty="0" smtClean="0"/>
              <a:t> KUULDUD </a:t>
            </a:r>
            <a:br>
              <a:rPr lang="et-EE" i="1" dirty="0" smtClean="0"/>
            </a:br>
            <a:r>
              <a:rPr lang="et-EE" i="1" dirty="0" smtClean="0"/>
              <a:t>LOO PÕHJAL</a:t>
            </a:r>
            <a:endParaRPr lang="et-EE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3" y="171942"/>
            <a:ext cx="4842457" cy="6492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90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INIMENE-MAJA-PUU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00" y="1690688"/>
            <a:ext cx="7252230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986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FOTORETKED 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51" y="1827516"/>
            <a:ext cx="7248698" cy="4347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21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KELLEKS TAHAN SAADA</a:t>
            </a:r>
            <a:r>
              <a:rPr lang="et-EE" dirty="0" smtClean="0"/>
              <a:t>? 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16" y="1251727"/>
            <a:ext cx="8131125" cy="4923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99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t-EE" i="1" dirty="0" smtClean="0"/>
              <a:t>LAPSEVANEMA PANUS </a:t>
            </a:r>
            <a:endParaRPr lang="et-EE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14413" y="1681163"/>
            <a:ext cx="5157787" cy="823912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7" y="1690688"/>
            <a:ext cx="3670479" cy="4653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1681163"/>
            <a:ext cx="3683357" cy="4663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sz="3100" dirty="0" smtClean="0"/>
              <a:t>Iga </a:t>
            </a:r>
            <a:r>
              <a:rPr lang="et-EE" sz="3100" dirty="0"/>
              <a:t>mapp on ainulaadne ning koostajate nägu. </a:t>
            </a:r>
            <a:br>
              <a:rPr lang="et-EE" sz="3100" dirty="0"/>
            </a:br>
            <a:r>
              <a:rPr lang="et-EE" sz="3100" dirty="0" smtClean="0"/>
              <a:t/>
            </a:r>
            <a:br>
              <a:rPr lang="et-EE" sz="3100" dirty="0" smtClean="0"/>
            </a:br>
            <a:r>
              <a:rPr lang="et-EE" sz="3100" dirty="0" smtClean="0"/>
              <a:t>Mapp </a:t>
            </a:r>
            <a:r>
              <a:rPr lang="et-EE" sz="3100" dirty="0"/>
              <a:t>on koostöö kõigi osapoolte vahel. </a:t>
            </a:r>
            <a:br>
              <a:rPr lang="et-EE" sz="3100" dirty="0"/>
            </a:br>
            <a:r>
              <a:rPr lang="et-EE" sz="3100" dirty="0" smtClean="0"/>
              <a:t/>
            </a:r>
            <a:br>
              <a:rPr lang="et-EE" sz="3100" dirty="0" smtClean="0"/>
            </a:br>
            <a:r>
              <a:rPr lang="et-EE" sz="3100" dirty="0" smtClean="0"/>
              <a:t>Mälestused </a:t>
            </a:r>
            <a:r>
              <a:rPr lang="et-EE" sz="3100" dirty="0"/>
              <a:t>kogu eluks</a:t>
            </a:r>
            <a:r>
              <a:rPr lang="et-EE" sz="3100" dirty="0" smtClean="0"/>
              <a:t>!</a:t>
            </a:r>
            <a:br>
              <a:rPr lang="et-EE" sz="3100" dirty="0" smtClean="0"/>
            </a:br>
            <a:r>
              <a:rPr lang="et-EE" sz="3100" dirty="0"/>
              <a:t/>
            </a:r>
            <a:br>
              <a:rPr lang="et-EE" sz="3100" dirty="0"/>
            </a:br>
            <a:r>
              <a:rPr lang="et-EE" sz="3100" dirty="0"/>
              <a:t/>
            </a:r>
            <a:br>
              <a:rPr lang="et-EE" sz="3100" dirty="0"/>
            </a:br>
            <a:endParaRPr lang="et-E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 smtClean="0"/>
              <a:t>TÄNAN!</a:t>
            </a:r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21" y="800033"/>
            <a:ext cx="4114800" cy="5376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49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i="1" dirty="0" smtClean="0"/>
              <a:t>Arengumapi sisu</a:t>
            </a:r>
            <a:endParaRPr lang="et-E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Õpetaja (korrektne säilitamine ja koostamine; lapse suunamine ja abistamine valikute tegemisel, et mapist oleks kasu ja mälestusi saaks vaadata ka tulevikus)</a:t>
            </a:r>
          </a:p>
          <a:p>
            <a:r>
              <a:rPr lang="et-EE" dirty="0" smtClean="0"/>
              <a:t>Laps (valiku tegemine; otsustamine; enesehindamine)</a:t>
            </a:r>
          </a:p>
          <a:p>
            <a:r>
              <a:rPr lang="et-EE" dirty="0" smtClean="0"/>
              <a:t>Lapsevanem (lapse väljapool lasteaeda kirja pandud lood või joonistatud pildid; lapsevanema panus)</a:t>
            </a:r>
          </a:p>
          <a:p>
            <a:endParaRPr lang="et-EE" dirty="0"/>
          </a:p>
          <a:p>
            <a:r>
              <a:rPr lang="et-EE" dirty="0" smtClean="0"/>
              <a:t>Koostöövahend kodu ja lasteaia vahel </a:t>
            </a:r>
          </a:p>
          <a:p>
            <a:r>
              <a:rPr lang="et-EE" dirty="0" smtClean="0"/>
              <a:t>Lapse mapp peab välja tooma lapse olemuse</a:t>
            </a:r>
          </a:p>
          <a:p>
            <a:r>
              <a:rPr lang="et-EE" dirty="0" smtClean="0"/>
              <a:t>Mapp peab olema lapse jaoks äratuntav ning kättesaadavas kohas </a:t>
            </a:r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78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i="1" dirty="0" smtClean="0"/>
              <a:t>Mapi koostamise põhjused ja vajalikkus</a:t>
            </a:r>
            <a:br>
              <a:rPr lang="et-EE" i="1" dirty="0" smtClean="0"/>
            </a:br>
            <a:r>
              <a:rPr lang="et-EE" i="1" dirty="0" smtClean="0"/>
              <a:t/>
            </a:r>
            <a:br>
              <a:rPr lang="et-EE" i="1" dirty="0" smtClean="0"/>
            </a:br>
            <a:r>
              <a:rPr lang="et-EE" dirty="0" smtClean="0"/>
              <a:t>Lapsele....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tunneb ennast olulisena tehes valikuid juba väiksena</a:t>
            </a:r>
          </a:p>
          <a:p>
            <a:r>
              <a:rPr lang="et-EE" dirty="0" smtClean="0"/>
              <a:t>tunneks ja näeks, et õpib ja omandab iga päev midagi uut</a:t>
            </a:r>
          </a:p>
          <a:p>
            <a:r>
              <a:rPr lang="et-EE" dirty="0"/>
              <a:t>t</a:t>
            </a:r>
            <a:r>
              <a:rPr lang="et-EE" dirty="0" smtClean="0"/>
              <a:t>eab, et loob koos õpetajaga midagi ainulaadset </a:t>
            </a:r>
          </a:p>
          <a:p>
            <a:r>
              <a:rPr lang="et-EE" dirty="0"/>
              <a:t>s</a:t>
            </a:r>
            <a:r>
              <a:rPr lang="et-EE" dirty="0" smtClean="0"/>
              <a:t>aada õpetaja kogu tähelepanu </a:t>
            </a:r>
          </a:p>
          <a:p>
            <a:r>
              <a:rPr lang="et-EE" dirty="0"/>
              <a:t>e</a:t>
            </a:r>
            <a:r>
              <a:rPr lang="et-EE" dirty="0" smtClean="0"/>
              <a:t>sitada ja vastata iseenda lemmikküsimusele „Miks?“</a:t>
            </a:r>
          </a:p>
          <a:p>
            <a:r>
              <a:rPr lang="et-EE" dirty="0"/>
              <a:t>s</a:t>
            </a:r>
            <a:r>
              <a:rPr lang="et-EE" dirty="0" smtClean="0"/>
              <a:t>aab julgust esineda, öelda välja oma arvamust ning mõtteid </a:t>
            </a:r>
          </a:p>
        </p:txBody>
      </p:sp>
    </p:spTree>
    <p:extLst>
      <p:ext uri="{BB962C8B-B14F-4D97-AF65-F5344CB8AC3E}">
        <p14:creationId xmlns:p14="http://schemas.microsoft.com/office/powerpoint/2010/main" val="436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Õpetajale...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Õppida last paremini tundma (käitumine üksi, grupis, mõjutegurid)</a:t>
            </a:r>
          </a:p>
          <a:p>
            <a:r>
              <a:rPr lang="et-EE" dirty="0" smtClean="0"/>
              <a:t>Jälgida lapse arengut pikema aja jooksul</a:t>
            </a:r>
          </a:p>
          <a:p>
            <a:r>
              <a:rPr lang="et-EE" dirty="0" smtClean="0"/>
              <a:t>Planeerida tegevusi ja kujundada keskkonda; tagasiside oma tööle</a:t>
            </a:r>
          </a:p>
          <a:p>
            <a:r>
              <a:rPr lang="et-EE" dirty="0" smtClean="0"/>
              <a:t>Viia läbi arenguvestlusi </a:t>
            </a:r>
          </a:p>
          <a:p>
            <a:r>
              <a:rPr lang="et-EE" dirty="0" smtClean="0"/>
              <a:t>Anda infot spetsialistidele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286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i="1" dirty="0" smtClean="0"/>
              <a:t>Mida ja kuidas hindame Muumisid?</a:t>
            </a:r>
            <a:endParaRPr lang="et-E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Intervjuu (küsimused - vastused Miks küsimustele; vanasõnade lahtiseletamine; sinu esimene mõte, kui kuuled sõna: raamat</a:t>
            </a:r>
            <a:r>
              <a:rPr lang="et-EE" dirty="0"/>
              <a:t> </a:t>
            </a:r>
            <a:r>
              <a:rPr lang="et-EE" dirty="0" smtClean="0"/>
              <a:t>jne). Ülestähendusena: lapse meeleolu, koostöösoov antud hetkel, oma teadmiste kasutamine, suhtlemine täiskasvanuga jne. </a:t>
            </a:r>
          </a:p>
          <a:p>
            <a:r>
              <a:rPr lang="et-EE" dirty="0" smtClean="0"/>
              <a:t>Jutustamine (pildi järgi; kuuldud luuletus; ümberjutustamine). Ülestähendusena: lapse keskendumisvõime, tähelepanu koondamine, emakeele kasutus jne. </a:t>
            </a:r>
          </a:p>
          <a:p>
            <a:r>
              <a:rPr lang="et-EE" dirty="0" smtClean="0"/>
              <a:t>Joonistamine (käelised testid; loovjoonistus). Ülestähendusena: pliiatsi hoid, värvide valiku/materjali kasutamine, algatusvõime, eneseanalüüs,  jne. 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83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95133"/>
              </p:ext>
            </p:extLst>
          </p:nvPr>
        </p:nvGraphicFramePr>
        <p:xfrm>
          <a:off x="3672402" y="463639"/>
          <a:ext cx="3584575" cy="610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5" imgW="5759285" imgH="8704621" progId="Word.Document.12">
                  <p:embed/>
                </p:oleObj>
              </mc:Choice>
              <mc:Fallback>
                <p:oleObj name="Document" r:id="rId5" imgW="5759285" imgH="8704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2402" y="463639"/>
                        <a:ext cx="3584575" cy="610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38"/>
              </p:ext>
            </p:extLst>
          </p:nvPr>
        </p:nvGraphicFramePr>
        <p:xfrm>
          <a:off x="4007253" y="489397"/>
          <a:ext cx="4527550" cy="590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5" imgW="5759285" imgH="6891293" progId="Word.Document.12">
                  <p:embed/>
                </p:oleObj>
              </mc:Choice>
              <mc:Fallback>
                <p:oleObj name="Document" r:id="rId5" imgW="5759285" imgH="6891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7253" y="489397"/>
                        <a:ext cx="4527550" cy="590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9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464</Words>
  <Application>Microsoft Office PowerPoint</Application>
  <PresentationFormat>Laiekraan</PresentationFormat>
  <Paragraphs>75</Paragraphs>
  <Slides>35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Kristen ITC</vt:lpstr>
      <vt:lpstr>Office Theme</vt:lpstr>
      <vt:lpstr>Document</vt:lpstr>
      <vt:lpstr>Lapse kasvamise lugu sõnas ja pildis  Võru Lasteaed Okasroosike Muumi rühma põhjal </vt:lpstr>
      <vt:lpstr>Lapse arengut järjepidevalt jälgides muutub nähtavaks lugu lapse kasvamisest</vt:lpstr>
      <vt:lpstr>PowerPointi esitlus</vt:lpstr>
      <vt:lpstr>Arengumapi sisu</vt:lpstr>
      <vt:lpstr>    Mapi koostamise põhjused ja vajalikkus  Lapsele.... </vt:lpstr>
      <vt:lpstr>Õpetajale...</vt:lpstr>
      <vt:lpstr>Mida ja kuidas hindame Muumisid?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LAPSE ÜTLEMISED </vt:lpstr>
      <vt:lpstr>LOOVTÖÖ </vt:lpstr>
      <vt:lpstr>PowerPointi esitlus</vt:lpstr>
      <vt:lpstr>PowerPointi esitlus</vt:lpstr>
      <vt:lpstr>PowerPointi esitlus</vt:lpstr>
      <vt:lpstr>PowerPointi esitlus</vt:lpstr>
      <vt:lpstr>MINA ISE ERINEVAS TEHNIKAS</vt:lpstr>
      <vt:lpstr>MINU PERE</vt:lpstr>
      <vt:lpstr> AASTAAJAD</vt:lpstr>
      <vt:lpstr>JOONISTAMINE  KUULDUD  LOO PÕHJAL</vt:lpstr>
      <vt:lpstr>INIMENE-MAJA-PUU </vt:lpstr>
      <vt:lpstr>FOTORETKED </vt:lpstr>
      <vt:lpstr>KELLEKS TAHAN SAADA?  </vt:lpstr>
      <vt:lpstr>LAPSEVANEMA PANUS </vt:lpstr>
      <vt:lpstr>        Iga mapp on ainulaadne ning koostajate nägu.   Mapp on koostöö kõigi osapoolte vahel.   Mälestused kogu eluks!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 kasvamise lugu sõnas ja pildis   Võru Lasteaed Okasroosike Muumi rühm</dc:title>
  <dc:creator>ati</dc:creator>
  <cp:lastModifiedBy>Evi Tarro</cp:lastModifiedBy>
  <cp:revision>38</cp:revision>
  <dcterms:created xsi:type="dcterms:W3CDTF">2015-10-15T16:57:39Z</dcterms:created>
  <dcterms:modified xsi:type="dcterms:W3CDTF">2015-10-19T07:13:07Z</dcterms:modified>
</cp:coreProperties>
</file>