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handoutMasterIdLst>
    <p:handoutMasterId r:id="rId12"/>
  </p:handoutMasterIdLst>
  <p:sldIdLst>
    <p:sldId id="256" r:id="rId2"/>
    <p:sldId id="257" r:id="rId3"/>
    <p:sldId id="258" r:id="rId4"/>
    <p:sldId id="259" r:id="rId5"/>
    <p:sldId id="260" r:id="rId6"/>
    <p:sldId id="261" r:id="rId7"/>
    <p:sldId id="263" r:id="rId8"/>
    <p:sldId id="265" r:id="rId9"/>
    <p:sldId id="264" r:id="rId10"/>
    <p:sldId id="266" r:id="rId11"/>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74" d="100"/>
          <a:sy n="74" d="100"/>
        </p:scale>
        <p:origin x="-150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992655-F040-4BC6-82E9-D89F48257F92}" type="datetimeFigureOut">
              <a:rPr lang="et-EE" smtClean="0"/>
              <a:pPr/>
              <a:t>19.10.2015</a:t>
            </a:fld>
            <a:endParaRPr lang="et-E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69E05C-CC32-4448-86AF-C52F9998C082}" type="slidenum">
              <a:rPr lang="et-EE" smtClean="0"/>
              <a:pPr/>
              <a:t>‹#›</a:t>
            </a:fld>
            <a:endParaRPr lang="et-EE"/>
          </a:p>
        </p:txBody>
      </p:sp>
    </p:spTree>
    <p:extLst>
      <p:ext uri="{BB962C8B-B14F-4D97-AF65-F5344CB8AC3E}">
        <p14:creationId xmlns:p14="http://schemas.microsoft.com/office/powerpoint/2010/main" val="28052006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A7D2CA8-2257-4A9C-AC22-593C4BCDF602}" type="datetimeFigureOut">
              <a:rPr lang="et-EE" smtClean="0"/>
              <a:pPr/>
              <a:t>19.10.2015</a:t>
            </a:fld>
            <a:endParaRPr lang="et-EE"/>
          </a:p>
        </p:txBody>
      </p:sp>
      <p:sp>
        <p:nvSpPr>
          <p:cNvPr id="2" name="Footer Placeholder 1"/>
          <p:cNvSpPr>
            <a:spLocks noGrp="1"/>
          </p:cNvSpPr>
          <p:nvPr>
            <p:ph type="ftr" sz="quarter" idx="11"/>
          </p:nvPr>
        </p:nvSpPr>
        <p:spPr/>
        <p:txBody>
          <a:bodyPr/>
          <a:lstStyle/>
          <a:p>
            <a:endParaRPr lang="et-EE"/>
          </a:p>
        </p:txBody>
      </p:sp>
      <p:sp>
        <p:nvSpPr>
          <p:cNvPr id="15" name="Slide Number Placeholder 14"/>
          <p:cNvSpPr>
            <a:spLocks noGrp="1"/>
          </p:cNvSpPr>
          <p:nvPr>
            <p:ph type="sldNum" sz="quarter" idx="12"/>
          </p:nvPr>
        </p:nvSpPr>
        <p:spPr>
          <a:xfrm>
            <a:off x="8229600" y="6473952"/>
            <a:ext cx="758952" cy="246888"/>
          </a:xfrm>
        </p:spPr>
        <p:txBody>
          <a:bodyPr/>
          <a:lstStyle/>
          <a:p>
            <a:fld id="{2061F217-8518-40DD-BC09-A58864C99EE0}" type="slidenum">
              <a:rPr lang="et-EE" smtClean="0"/>
              <a:pPr/>
              <a:t>‹#›</a:t>
            </a:fld>
            <a:endParaRPr lang="et-E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7D2CA8-2257-4A9C-AC22-593C4BCDF602}" type="datetimeFigureOut">
              <a:rPr lang="et-EE" smtClean="0"/>
              <a:pPr/>
              <a:t>19.10.2015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2061F217-8518-40DD-BC09-A58864C99EE0}"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7D2CA8-2257-4A9C-AC22-593C4BCDF602}" type="datetimeFigureOut">
              <a:rPr lang="et-EE" smtClean="0"/>
              <a:pPr/>
              <a:t>19.10.2015</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2061F217-8518-40DD-BC09-A58864C99EE0}"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A7D2CA8-2257-4A9C-AC22-593C4BCDF602}" type="datetimeFigureOut">
              <a:rPr lang="et-EE" smtClean="0"/>
              <a:pPr/>
              <a:t>19.10.2015</a:t>
            </a:fld>
            <a:endParaRPr lang="et-EE"/>
          </a:p>
        </p:txBody>
      </p:sp>
      <p:sp>
        <p:nvSpPr>
          <p:cNvPr id="19" name="Footer Placeholder 18"/>
          <p:cNvSpPr>
            <a:spLocks noGrp="1"/>
          </p:cNvSpPr>
          <p:nvPr>
            <p:ph type="ftr" sz="quarter" idx="11"/>
          </p:nvPr>
        </p:nvSpPr>
        <p:spPr>
          <a:xfrm>
            <a:off x="3581400" y="76200"/>
            <a:ext cx="2895600" cy="288925"/>
          </a:xfrm>
        </p:spPr>
        <p:txBody>
          <a:bodyPr/>
          <a:lstStyle/>
          <a:p>
            <a:endParaRPr lang="et-EE"/>
          </a:p>
        </p:txBody>
      </p:sp>
      <p:sp>
        <p:nvSpPr>
          <p:cNvPr id="16" name="Slide Number Placeholder 15"/>
          <p:cNvSpPr>
            <a:spLocks noGrp="1"/>
          </p:cNvSpPr>
          <p:nvPr>
            <p:ph type="sldNum" sz="quarter" idx="12"/>
          </p:nvPr>
        </p:nvSpPr>
        <p:spPr>
          <a:xfrm>
            <a:off x="8229600" y="6473952"/>
            <a:ext cx="758952" cy="246888"/>
          </a:xfrm>
        </p:spPr>
        <p:txBody>
          <a:bodyPr/>
          <a:lstStyle/>
          <a:p>
            <a:fld id="{2061F217-8518-40DD-BC09-A58864C99EE0}" type="slidenum">
              <a:rPr lang="et-EE" smtClean="0"/>
              <a:pPr/>
              <a:t>‹#›</a:t>
            </a:fld>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A7D2CA8-2257-4A9C-AC22-593C4BCDF602}" type="datetimeFigureOut">
              <a:rPr lang="et-EE" smtClean="0"/>
              <a:pPr/>
              <a:t>19.10.2015</a:t>
            </a:fld>
            <a:endParaRPr lang="et-EE"/>
          </a:p>
        </p:txBody>
      </p:sp>
      <p:sp>
        <p:nvSpPr>
          <p:cNvPr id="11" name="Footer Placeholder 10"/>
          <p:cNvSpPr>
            <a:spLocks noGrp="1"/>
          </p:cNvSpPr>
          <p:nvPr>
            <p:ph type="ftr" sz="quarter" idx="11"/>
          </p:nvPr>
        </p:nvSpPr>
        <p:spPr/>
        <p:txBody>
          <a:bodyPr/>
          <a:lstStyle/>
          <a:p>
            <a:endParaRPr lang="et-EE"/>
          </a:p>
        </p:txBody>
      </p:sp>
      <p:sp>
        <p:nvSpPr>
          <p:cNvPr id="16" name="Slide Number Placeholder 15"/>
          <p:cNvSpPr>
            <a:spLocks noGrp="1"/>
          </p:cNvSpPr>
          <p:nvPr>
            <p:ph type="sldNum" sz="quarter" idx="12"/>
          </p:nvPr>
        </p:nvSpPr>
        <p:spPr/>
        <p:txBody>
          <a:bodyPr/>
          <a:lstStyle/>
          <a:p>
            <a:fld id="{2061F217-8518-40DD-BC09-A58864C99EE0}" type="slidenum">
              <a:rPr lang="et-EE" smtClean="0"/>
              <a:pPr/>
              <a:t>‹#›</a:t>
            </a:fld>
            <a:endParaRPr lang="et-EE"/>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A7D2CA8-2257-4A9C-AC22-593C4BCDF602}" type="datetimeFigureOut">
              <a:rPr lang="et-EE" smtClean="0"/>
              <a:pPr/>
              <a:t>19.10.2015</a:t>
            </a:fld>
            <a:endParaRPr lang="et-EE"/>
          </a:p>
        </p:txBody>
      </p:sp>
      <p:sp>
        <p:nvSpPr>
          <p:cNvPr id="10" name="Footer Placeholder 9"/>
          <p:cNvSpPr>
            <a:spLocks noGrp="1"/>
          </p:cNvSpPr>
          <p:nvPr>
            <p:ph type="ftr" sz="quarter" idx="11"/>
          </p:nvPr>
        </p:nvSpPr>
        <p:spPr/>
        <p:txBody>
          <a:bodyPr/>
          <a:lstStyle/>
          <a:p>
            <a:endParaRPr lang="et-EE"/>
          </a:p>
        </p:txBody>
      </p:sp>
      <p:sp>
        <p:nvSpPr>
          <p:cNvPr id="31" name="Slide Number Placeholder 30"/>
          <p:cNvSpPr>
            <a:spLocks noGrp="1"/>
          </p:cNvSpPr>
          <p:nvPr>
            <p:ph type="sldNum" sz="quarter" idx="12"/>
          </p:nvPr>
        </p:nvSpPr>
        <p:spPr/>
        <p:txBody>
          <a:bodyPr/>
          <a:lstStyle/>
          <a:p>
            <a:fld id="{2061F217-8518-40DD-BC09-A58864C99EE0}" type="slidenum">
              <a:rPr lang="et-EE" smtClean="0"/>
              <a:pPr/>
              <a:t>‹#›</a:t>
            </a:fld>
            <a:endParaRPr lang="et-E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A7D2CA8-2257-4A9C-AC22-593C4BCDF602}" type="datetimeFigureOut">
              <a:rPr lang="et-EE" smtClean="0"/>
              <a:pPr/>
              <a:t>19.10.2015</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a:xfrm>
            <a:off x="8229600" y="6477000"/>
            <a:ext cx="762000" cy="246888"/>
          </a:xfrm>
        </p:spPr>
        <p:txBody>
          <a:bodyPr/>
          <a:lstStyle/>
          <a:p>
            <a:fld id="{2061F217-8518-40DD-BC09-A58864C99EE0}" type="slidenum">
              <a:rPr lang="et-EE" smtClean="0"/>
              <a:pPr/>
              <a:t>‹#›</a:t>
            </a:fld>
            <a:endParaRPr lang="et-EE"/>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A7D2CA8-2257-4A9C-AC22-593C4BCDF602}" type="datetimeFigureOut">
              <a:rPr lang="et-EE" smtClean="0"/>
              <a:pPr/>
              <a:t>19.10.2015</a:t>
            </a:fld>
            <a:endParaRPr lang="et-EE"/>
          </a:p>
        </p:txBody>
      </p:sp>
      <p:sp>
        <p:nvSpPr>
          <p:cNvPr id="21" name="Footer Placeholder 20"/>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2061F217-8518-40DD-BC09-A58864C99EE0}" type="slidenum">
              <a:rPr lang="et-EE" smtClean="0"/>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A7D2CA8-2257-4A9C-AC22-593C4BCDF602}" type="datetimeFigureOut">
              <a:rPr lang="et-EE" smtClean="0"/>
              <a:pPr/>
              <a:t>19.10.2015</a:t>
            </a:fld>
            <a:endParaRPr lang="et-EE"/>
          </a:p>
        </p:txBody>
      </p:sp>
      <p:sp>
        <p:nvSpPr>
          <p:cNvPr id="24" name="Footer Placeholder 23"/>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2061F217-8518-40DD-BC09-A58864C99EE0}" type="slidenum">
              <a:rPr lang="et-EE" smtClean="0"/>
              <a:pPr/>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A7D2CA8-2257-4A9C-AC22-593C4BCDF602}" type="datetimeFigureOut">
              <a:rPr lang="et-EE" smtClean="0"/>
              <a:pPr/>
              <a:t>19.10.2015</a:t>
            </a:fld>
            <a:endParaRPr lang="et-EE"/>
          </a:p>
        </p:txBody>
      </p:sp>
      <p:sp>
        <p:nvSpPr>
          <p:cNvPr id="29" name="Footer Placeholder 28"/>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2061F217-8518-40DD-BC09-A58864C99EE0}" type="slidenum">
              <a:rPr lang="et-EE" smtClean="0"/>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A7D2CA8-2257-4A9C-AC22-593C4BCDF602}" type="datetimeFigureOut">
              <a:rPr lang="et-EE" smtClean="0"/>
              <a:pPr/>
              <a:t>19.10.2015</a:t>
            </a:fld>
            <a:endParaRPr lang="et-EE"/>
          </a:p>
        </p:txBody>
      </p:sp>
      <p:sp>
        <p:nvSpPr>
          <p:cNvPr id="5" name="Footer Placeholder 4"/>
          <p:cNvSpPr>
            <a:spLocks noGrp="1"/>
          </p:cNvSpPr>
          <p:nvPr>
            <p:ph type="ftr" sz="quarter" idx="11"/>
          </p:nvPr>
        </p:nvSpPr>
        <p:spPr/>
        <p:txBody>
          <a:bodyPr/>
          <a:lstStyle/>
          <a:p>
            <a:endParaRPr lang="et-EE"/>
          </a:p>
        </p:txBody>
      </p:sp>
      <p:sp>
        <p:nvSpPr>
          <p:cNvPr id="31" name="Slide Number Placeholder 30"/>
          <p:cNvSpPr>
            <a:spLocks noGrp="1"/>
          </p:cNvSpPr>
          <p:nvPr>
            <p:ph type="sldNum" sz="quarter" idx="12"/>
          </p:nvPr>
        </p:nvSpPr>
        <p:spPr/>
        <p:txBody>
          <a:bodyPr/>
          <a:lstStyle/>
          <a:p>
            <a:fld id="{2061F217-8518-40DD-BC09-A58864C99EE0}" type="slidenum">
              <a:rPr lang="et-EE" smtClean="0"/>
              <a:pPr/>
              <a:t>‹#›</a:t>
            </a:fld>
            <a:endParaRPr lang="et-EE"/>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A7D2CA8-2257-4A9C-AC22-593C4BCDF602}" type="datetimeFigureOut">
              <a:rPr lang="et-EE" smtClean="0"/>
              <a:pPr/>
              <a:t>19.10.2015</a:t>
            </a:fld>
            <a:endParaRPr lang="et-EE"/>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t-EE"/>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061F217-8518-40DD-BC09-A58864C99EE0}" type="slidenum">
              <a:rPr lang="et-EE" smtClean="0"/>
              <a:pPr/>
              <a:t>‹#›</a:t>
            </a:fld>
            <a:endParaRPr lang="et-EE"/>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koopakooliolympia.blogspot.com.e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548680"/>
            <a:ext cx="8280920" cy="3528392"/>
          </a:xfrm>
        </p:spPr>
        <p:txBody>
          <a:bodyPr>
            <a:normAutofit fontScale="90000"/>
          </a:bodyPr>
          <a:lstStyle/>
          <a:p>
            <a:r>
              <a:rPr lang="et-EE" b="1" dirty="0" smtClean="0">
                <a:solidFill>
                  <a:schemeClr val="accent6">
                    <a:lumMod val="50000"/>
                  </a:schemeClr>
                </a:solidFill>
              </a:rPr>
              <a:t>Ülekoolilise ürituse ettevalmistamine kui proovikivi kogu kooliperele ning üks võimalus õpilaste loovtööks</a:t>
            </a:r>
            <a:r>
              <a:rPr lang="et-EE" dirty="0" smtClean="0"/>
              <a:t/>
            </a:r>
            <a:br>
              <a:rPr lang="et-EE" dirty="0" smtClean="0"/>
            </a:br>
            <a:r>
              <a:rPr lang="et-EE" dirty="0" smtClean="0"/>
              <a:t/>
            </a:r>
            <a:br>
              <a:rPr lang="et-EE" dirty="0" smtClean="0"/>
            </a:br>
            <a:r>
              <a:rPr lang="et-EE" b="1" i="1" dirty="0" smtClean="0">
                <a:solidFill>
                  <a:schemeClr val="accent5">
                    <a:lumMod val="50000"/>
                  </a:schemeClr>
                </a:solidFill>
              </a:rPr>
              <a:t>Kooliolümpiamängude näitel</a:t>
            </a:r>
            <a:r>
              <a:rPr lang="et-EE" dirty="0" smtClean="0"/>
              <a:t/>
            </a:r>
            <a:br>
              <a:rPr lang="et-EE" dirty="0" smtClean="0"/>
            </a:br>
            <a:endParaRPr lang="et-EE" dirty="0"/>
          </a:p>
        </p:txBody>
      </p:sp>
      <p:sp>
        <p:nvSpPr>
          <p:cNvPr id="3" name="Subtitle 2"/>
          <p:cNvSpPr>
            <a:spLocks noGrp="1"/>
          </p:cNvSpPr>
          <p:nvPr>
            <p:ph type="subTitle" idx="1"/>
          </p:nvPr>
        </p:nvSpPr>
        <p:spPr>
          <a:xfrm>
            <a:off x="1547664" y="4221088"/>
            <a:ext cx="6408712" cy="1800200"/>
          </a:xfrm>
        </p:spPr>
        <p:txBody>
          <a:bodyPr/>
          <a:lstStyle/>
          <a:p>
            <a:r>
              <a:rPr lang="et-EE" b="1" dirty="0" smtClean="0">
                <a:solidFill>
                  <a:schemeClr val="accent6">
                    <a:lumMod val="75000"/>
                  </a:schemeClr>
                </a:solidFill>
              </a:rPr>
              <a:t>Anita Kikas</a:t>
            </a:r>
          </a:p>
          <a:p>
            <a:r>
              <a:rPr lang="et-EE" b="1" dirty="0" smtClean="0">
                <a:solidFill>
                  <a:schemeClr val="accent6">
                    <a:lumMod val="75000"/>
                  </a:schemeClr>
                </a:solidFill>
              </a:rPr>
              <a:t>Kääpa Põhikool</a:t>
            </a:r>
            <a:endParaRPr lang="et-EE"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dirty="0" smtClean="0"/>
          </a:p>
          <a:p>
            <a:endParaRPr lang="et-EE" dirty="0"/>
          </a:p>
          <a:p>
            <a:pPr algn="ctr">
              <a:buNone/>
            </a:pPr>
            <a:r>
              <a:rPr lang="et-EE" b="1" dirty="0" smtClean="0">
                <a:solidFill>
                  <a:schemeClr val="accent6">
                    <a:lumMod val="50000"/>
                  </a:schemeClr>
                </a:solidFill>
              </a:rPr>
              <a:t>Tänan kuulamast!</a:t>
            </a:r>
            <a:endParaRPr lang="et-EE"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dirty="0" smtClean="0"/>
              <a:t>Põhikooli riiklik õppekava</a:t>
            </a:r>
            <a:br>
              <a:rPr lang="et-EE" dirty="0" smtClean="0"/>
            </a:br>
            <a:endParaRPr lang="et-EE" dirty="0"/>
          </a:p>
        </p:txBody>
      </p:sp>
      <p:sp>
        <p:nvSpPr>
          <p:cNvPr id="3" name="Content Placeholder 2"/>
          <p:cNvSpPr>
            <a:spLocks noGrp="1"/>
          </p:cNvSpPr>
          <p:nvPr>
            <p:ph idx="1"/>
          </p:nvPr>
        </p:nvSpPr>
        <p:spPr/>
        <p:txBody>
          <a:bodyPr>
            <a:normAutofit/>
          </a:bodyPr>
          <a:lstStyle/>
          <a:p>
            <a:r>
              <a:rPr lang="et-EE" dirty="0"/>
              <a:t>§ </a:t>
            </a:r>
            <a:r>
              <a:rPr lang="et-EE" dirty="0" smtClean="0"/>
              <a:t>15</a:t>
            </a:r>
            <a:r>
              <a:rPr lang="et-EE" dirty="0"/>
              <a:t> (8) III kooliastmes korraldab põhikool õpilastele läbivatest teemadest lähtuva või õppeaineid lõimiva loovtöö, milleks on uurimus, projekt, kunstitöö või muu taoline. Loovtöö temaatika valib kool, täpsema teemavaliku teevad õpilased. Loovtööd võib teha nii individuaalselt kui ka kollektiivselt. Loovtöö korraldust kirjeldatakse kooli õppekavas.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864096"/>
          </a:xfrm>
        </p:spPr>
        <p:txBody>
          <a:bodyPr>
            <a:normAutofit fontScale="90000"/>
          </a:bodyPr>
          <a:lstStyle/>
          <a:p>
            <a:r>
              <a:rPr lang="et-EE" b="1" dirty="0" smtClean="0">
                <a:solidFill>
                  <a:schemeClr val="accent6">
                    <a:lumMod val="50000"/>
                  </a:schemeClr>
                </a:solidFill>
              </a:rPr>
              <a:t>Kuidas alustada? </a:t>
            </a:r>
            <a:r>
              <a:rPr lang="et-EE" b="1" dirty="0" smtClean="0">
                <a:solidFill>
                  <a:schemeClr val="accent6">
                    <a:lumMod val="50000"/>
                  </a:schemeClr>
                </a:solidFill>
              </a:rPr>
              <a:t/>
            </a:r>
            <a:br>
              <a:rPr lang="et-EE" b="1" dirty="0" smtClean="0">
                <a:solidFill>
                  <a:schemeClr val="accent6">
                    <a:lumMod val="50000"/>
                  </a:schemeClr>
                </a:solidFill>
              </a:rPr>
            </a:br>
            <a:r>
              <a:rPr lang="et-EE" b="1" dirty="0" smtClean="0">
                <a:solidFill>
                  <a:schemeClr val="accent6">
                    <a:lumMod val="50000"/>
                  </a:schemeClr>
                </a:solidFill>
              </a:rPr>
              <a:t>Kust </a:t>
            </a:r>
            <a:r>
              <a:rPr lang="et-EE" b="1" dirty="0" smtClean="0">
                <a:solidFill>
                  <a:schemeClr val="accent6">
                    <a:lumMod val="50000"/>
                  </a:schemeClr>
                </a:solidFill>
              </a:rPr>
              <a:t>leida rahalisi võimalusi?</a:t>
            </a:r>
            <a:endParaRPr lang="et-EE" b="1" dirty="0">
              <a:solidFill>
                <a:schemeClr val="accent6">
                  <a:lumMod val="50000"/>
                </a:schemeClr>
              </a:solidFill>
            </a:endParaRPr>
          </a:p>
        </p:txBody>
      </p:sp>
      <p:sp>
        <p:nvSpPr>
          <p:cNvPr id="3" name="Content Placeholder 2"/>
          <p:cNvSpPr>
            <a:spLocks noGrp="1"/>
          </p:cNvSpPr>
          <p:nvPr>
            <p:ph idx="1"/>
          </p:nvPr>
        </p:nvSpPr>
        <p:spPr/>
        <p:txBody>
          <a:bodyPr/>
          <a:lstStyle/>
          <a:p>
            <a:r>
              <a:rPr lang="et-EE" dirty="0" smtClean="0"/>
              <a:t>Kooliolümpiamängud teistes koolides</a:t>
            </a:r>
          </a:p>
          <a:p>
            <a:r>
              <a:rPr lang="et-EE" dirty="0" smtClean="0"/>
              <a:t>Eesti Olümpiaakadeemia</a:t>
            </a:r>
          </a:p>
          <a:p>
            <a:r>
              <a:rPr lang="et-EE" dirty="0" smtClean="0"/>
              <a:t>Projekti kirjutamine</a:t>
            </a:r>
          </a:p>
          <a:p>
            <a:r>
              <a:rPr lang="et-EE" dirty="0" smtClean="0"/>
              <a:t>Meeskonna loomine</a:t>
            </a:r>
          </a:p>
          <a:p>
            <a:r>
              <a:rPr lang="et-EE" dirty="0" smtClean="0"/>
              <a:t>Tegevuskava koostamine</a:t>
            </a:r>
          </a:p>
          <a:p>
            <a:endParaRPr lang="et-EE" dirty="0" smtClean="0"/>
          </a:p>
          <a:p>
            <a:endParaRPr lang="et-E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solidFill>
                  <a:schemeClr val="accent6">
                    <a:lumMod val="50000"/>
                  </a:schemeClr>
                </a:solidFill>
              </a:rPr>
              <a:t>Olümpia-aasta </a:t>
            </a:r>
            <a:endParaRPr lang="et-EE" b="1" dirty="0">
              <a:solidFill>
                <a:schemeClr val="accent6">
                  <a:lumMod val="50000"/>
                </a:schemeClr>
              </a:solidFill>
            </a:endParaRPr>
          </a:p>
        </p:txBody>
      </p:sp>
      <p:sp>
        <p:nvSpPr>
          <p:cNvPr id="3" name="Content Placeholder 2"/>
          <p:cNvSpPr>
            <a:spLocks noGrp="1"/>
          </p:cNvSpPr>
          <p:nvPr>
            <p:ph idx="1"/>
          </p:nvPr>
        </p:nvSpPr>
        <p:spPr/>
        <p:txBody>
          <a:bodyPr/>
          <a:lstStyle/>
          <a:p>
            <a:r>
              <a:rPr lang="et-EE" dirty="0" smtClean="0"/>
              <a:t>Ettevalmistusperiood</a:t>
            </a:r>
          </a:p>
          <a:p>
            <a:r>
              <a:rPr lang="et-EE" dirty="0" smtClean="0"/>
              <a:t>Olümpiaharidusperiood</a:t>
            </a:r>
          </a:p>
          <a:p>
            <a:r>
              <a:rPr lang="et-EE" dirty="0" smtClean="0"/>
              <a:t>Spordipidu ehk olümpiamängud</a:t>
            </a:r>
          </a:p>
          <a:p>
            <a:r>
              <a:rPr lang="et-EE" dirty="0" smtClean="0"/>
              <a:t>8</a:t>
            </a:r>
            <a:r>
              <a:rPr lang="et-EE" dirty="0" smtClean="0"/>
              <a:t>. kl </a:t>
            </a:r>
            <a:r>
              <a:rPr lang="et-EE" dirty="0" smtClean="0"/>
              <a:t>õpilaste loovtöö kaitsmine</a:t>
            </a:r>
          </a:p>
          <a:p>
            <a:r>
              <a:rPr lang="et-EE" dirty="0" smtClean="0"/>
              <a:t>Projekti lõpetamine, aruande kirjutamine</a:t>
            </a:r>
            <a:endParaRPr lang="et-E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solidFill>
                  <a:schemeClr val="accent6">
                    <a:lumMod val="50000"/>
                  </a:schemeClr>
                </a:solidFill>
              </a:rPr>
              <a:t>Ettevalmistusperiood</a:t>
            </a:r>
            <a:endParaRPr lang="et-EE" b="1" dirty="0">
              <a:solidFill>
                <a:schemeClr val="accent6">
                  <a:lumMod val="50000"/>
                </a:schemeClr>
              </a:solidFill>
            </a:endParaRPr>
          </a:p>
        </p:txBody>
      </p:sp>
      <p:sp>
        <p:nvSpPr>
          <p:cNvPr id="3" name="Content Placeholder 2"/>
          <p:cNvSpPr>
            <a:spLocks noGrp="1"/>
          </p:cNvSpPr>
          <p:nvPr>
            <p:ph idx="1"/>
          </p:nvPr>
        </p:nvSpPr>
        <p:spPr>
          <a:xfrm>
            <a:off x="251520" y="1340768"/>
            <a:ext cx="8784976" cy="5112568"/>
          </a:xfrm>
        </p:spPr>
        <p:txBody>
          <a:bodyPr>
            <a:normAutofit/>
          </a:bodyPr>
          <a:lstStyle/>
          <a:p>
            <a:r>
              <a:rPr lang="et-EE" dirty="0" smtClean="0"/>
              <a:t>Meeskonna loomine ja kooliolümpiakomitee moodustamine</a:t>
            </a:r>
          </a:p>
          <a:p>
            <a:r>
              <a:rPr lang="et-EE" dirty="0" smtClean="0"/>
              <a:t>Õpilaste, õpetajate ja lapsevanemate teavitamine olümpiamängudest</a:t>
            </a:r>
          </a:p>
          <a:p>
            <a:r>
              <a:rPr lang="et-EE" dirty="0" smtClean="0"/>
              <a:t>Konkursside väljakuulutamine</a:t>
            </a:r>
          </a:p>
          <a:p>
            <a:r>
              <a:rPr lang="et-EE" dirty="0" smtClean="0"/>
              <a:t>Loovtöö teooriaosa kirjutamine</a:t>
            </a:r>
          </a:p>
          <a:p>
            <a:r>
              <a:rPr lang="et-EE" dirty="0" smtClean="0"/>
              <a:t>Olümpiaharidusperioodi tegevuste planeerimine</a:t>
            </a:r>
          </a:p>
          <a:p>
            <a:r>
              <a:rPr lang="et-EE" dirty="0" smtClean="0"/>
              <a:t>Olümpiaakadeemia foorumil osalemine</a:t>
            </a:r>
          </a:p>
          <a:p>
            <a:endParaRPr lang="et-EE" dirty="0" smtClean="0"/>
          </a:p>
          <a:p>
            <a:pPr>
              <a:buNone/>
            </a:pPr>
            <a:endParaRPr lang="et-EE" dirty="0" smtClean="0"/>
          </a:p>
          <a:p>
            <a:endParaRPr lang="et-E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solidFill>
                  <a:schemeClr val="accent6">
                    <a:lumMod val="50000"/>
                  </a:schemeClr>
                </a:solidFill>
              </a:rPr>
              <a:t>Olümpiaharidusperiood</a:t>
            </a:r>
            <a:endParaRPr lang="et-EE" b="1" dirty="0">
              <a:solidFill>
                <a:schemeClr val="accent6">
                  <a:lumMod val="50000"/>
                </a:schemeClr>
              </a:solidFill>
            </a:endParaRPr>
          </a:p>
        </p:txBody>
      </p:sp>
      <p:sp>
        <p:nvSpPr>
          <p:cNvPr id="3" name="Content Placeholder 2"/>
          <p:cNvSpPr>
            <a:spLocks noGrp="1"/>
          </p:cNvSpPr>
          <p:nvPr>
            <p:ph idx="1"/>
          </p:nvPr>
        </p:nvSpPr>
        <p:spPr/>
        <p:txBody>
          <a:bodyPr/>
          <a:lstStyle/>
          <a:p>
            <a:r>
              <a:rPr lang="et-EE" dirty="0" smtClean="0">
                <a:hlinkClick r:id="rId2"/>
              </a:rPr>
              <a:t>http://koopakooliolympia.blogspot.com.ee/</a:t>
            </a:r>
            <a:endParaRPr lang="et-EE" dirty="0" smtClean="0"/>
          </a:p>
          <a:p>
            <a:pPr>
              <a:buNone/>
            </a:pPr>
            <a:endParaRPr lang="et-E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solidFill>
                  <a:schemeClr val="accent6">
                    <a:lumMod val="50000"/>
                  </a:schemeClr>
                </a:solidFill>
              </a:rPr>
              <a:t>Tagasivaade Loovtöö juhendamisele</a:t>
            </a:r>
            <a:endParaRPr lang="et-EE" b="1" dirty="0">
              <a:solidFill>
                <a:schemeClr val="accent6">
                  <a:lumMod val="50000"/>
                </a:schemeClr>
              </a:solidFill>
            </a:endParaRPr>
          </a:p>
        </p:txBody>
      </p:sp>
      <p:sp>
        <p:nvSpPr>
          <p:cNvPr id="3" name="Content Placeholder 2"/>
          <p:cNvSpPr>
            <a:spLocks noGrp="1"/>
          </p:cNvSpPr>
          <p:nvPr>
            <p:ph idx="1"/>
          </p:nvPr>
        </p:nvSpPr>
        <p:spPr/>
        <p:txBody>
          <a:bodyPr/>
          <a:lstStyle/>
          <a:p>
            <a:r>
              <a:rPr lang="et-EE" dirty="0" smtClean="0"/>
              <a:t>Sisseelamine ja arusaamine, mida tegelikult oleme ette võtnud</a:t>
            </a:r>
          </a:p>
          <a:p>
            <a:r>
              <a:rPr lang="et-EE" dirty="0" smtClean="0"/>
              <a:t>Õpilaste kaasamine</a:t>
            </a:r>
          </a:p>
          <a:p>
            <a:r>
              <a:rPr lang="et-EE" dirty="0" smtClean="0"/>
              <a:t>Õpilased võtsid vastutuse</a:t>
            </a:r>
          </a:p>
          <a:p>
            <a:r>
              <a:rPr lang="et-EE" dirty="0" smtClean="0"/>
              <a:t>Loovtöö tutvustamine väljaspool kooli</a:t>
            </a:r>
            <a:endParaRPr lang="et-E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solidFill>
                  <a:schemeClr val="accent6">
                    <a:lumMod val="50000"/>
                  </a:schemeClr>
                </a:solidFill>
              </a:rPr>
              <a:t>Proovikivi</a:t>
            </a:r>
            <a:endParaRPr lang="et-EE" b="1" dirty="0">
              <a:solidFill>
                <a:schemeClr val="accent6">
                  <a:lumMod val="50000"/>
                </a:schemeClr>
              </a:solidFill>
            </a:endParaRPr>
          </a:p>
        </p:txBody>
      </p:sp>
      <p:sp>
        <p:nvSpPr>
          <p:cNvPr id="3" name="Content Placeholder 2"/>
          <p:cNvSpPr>
            <a:spLocks noGrp="1"/>
          </p:cNvSpPr>
          <p:nvPr>
            <p:ph idx="1"/>
          </p:nvPr>
        </p:nvSpPr>
        <p:spPr>
          <a:xfrm>
            <a:off x="251520" y="1268760"/>
            <a:ext cx="8435280" cy="4857403"/>
          </a:xfrm>
        </p:spPr>
        <p:txBody>
          <a:bodyPr>
            <a:normAutofit/>
          </a:bodyPr>
          <a:lstStyle/>
          <a:p>
            <a:r>
              <a:rPr lang="et-EE" dirty="0" smtClean="0"/>
              <a:t>Kahe projekti tegevuste ühildamine</a:t>
            </a:r>
          </a:p>
          <a:p>
            <a:r>
              <a:rPr lang="et-EE" dirty="0" smtClean="0"/>
              <a:t>Paratamatult kaasnevad muudatused plaanides</a:t>
            </a:r>
          </a:p>
          <a:p>
            <a:r>
              <a:rPr lang="et-EE" dirty="0" smtClean="0"/>
              <a:t>Samast </a:t>
            </a:r>
            <a:r>
              <a:rPr lang="et-EE" dirty="0" smtClean="0"/>
              <a:t>infost saavad inimesed erinevalt aru; info tõlgendamine</a:t>
            </a:r>
          </a:p>
          <a:p>
            <a:r>
              <a:rPr lang="et-EE" dirty="0" smtClean="0"/>
              <a:t>Paratamatult kaasnev lisatöö</a:t>
            </a:r>
          </a:p>
          <a:p>
            <a:r>
              <a:rPr lang="et-EE" dirty="0" smtClean="0"/>
              <a:t>Pingetaluvus</a:t>
            </a:r>
          </a:p>
          <a:p>
            <a:pPr>
              <a:buNone/>
            </a:pPr>
            <a:endParaRPr lang="et-E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b="1" dirty="0" smtClean="0">
                <a:solidFill>
                  <a:schemeClr val="accent6">
                    <a:lumMod val="50000"/>
                  </a:schemeClr>
                </a:solidFill>
              </a:rPr>
              <a:t>Mis aitab raskustest üle saada</a:t>
            </a:r>
            <a:endParaRPr lang="et-EE" b="1" dirty="0">
              <a:solidFill>
                <a:schemeClr val="accent6">
                  <a:lumMod val="50000"/>
                </a:schemeClr>
              </a:solidFill>
            </a:endParaRPr>
          </a:p>
        </p:txBody>
      </p:sp>
      <p:sp>
        <p:nvSpPr>
          <p:cNvPr id="3" name="Content Placeholder 2"/>
          <p:cNvSpPr>
            <a:spLocks noGrp="1"/>
          </p:cNvSpPr>
          <p:nvPr>
            <p:ph idx="1"/>
          </p:nvPr>
        </p:nvSpPr>
        <p:spPr/>
        <p:txBody>
          <a:bodyPr/>
          <a:lstStyle/>
          <a:p>
            <a:r>
              <a:rPr lang="et-EE" dirty="0" smtClean="0"/>
              <a:t>Usaldusväärne meeskond</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741</TotalTime>
  <Words>134</Words>
  <Application>Microsoft Office PowerPoint</Application>
  <PresentationFormat>Ekraaniseanss (4:3)</PresentationFormat>
  <Paragraphs>43</Paragraphs>
  <Slides>10</Slides>
  <Notes>0</Notes>
  <HiddenSlides>0</HiddenSlides>
  <MMClips>0</MMClips>
  <ScaleCrop>false</ScaleCrop>
  <HeadingPairs>
    <vt:vector size="4" baseType="variant">
      <vt:variant>
        <vt:lpstr>Kujundus</vt:lpstr>
      </vt:variant>
      <vt:variant>
        <vt:i4>1</vt:i4>
      </vt:variant>
      <vt:variant>
        <vt:lpstr>Slaidipealkirjad</vt:lpstr>
      </vt:variant>
      <vt:variant>
        <vt:i4>10</vt:i4>
      </vt:variant>
    </vt:vector>
  </HeadingPairs>
  <TitlesOfParts>
    <vt:vector size="11" baseType="lpstr">
      <vt:lpstr>Trek</vt:lpstr>
      <vt:lpstr>Ülekoolilise ürituse ettevalmistamine kui proovikivi kogu kooliperele ning üks võimalus õpilaste loovtööks  Kooliolümpiamängude näitel </vt:lpstr>
      <vt:lpstr>Põhikooli riiklik õppekava </vt:lpstr>
      <vt:lpstr>Kuidas alustada?  Kust leida rahalisi võimalusi?</vt:lpstr>
      <vt:lpstr>Olümpia-aasta </vt:lpstr>
      <vt:lpstr>Ettevalmistusperiood</vt:lpstr>
      <vt:lpstr>Olümpiaharidusperiood</vt:lpstr>
      <vt:lpstr>Tagasivaade Loovtöö juhendamisele</vt:lpstr>
      <vt:lpstr>Proovikivi</vt:lpstr>
      <vt:lpstr>Mis aitab raskustest üle saada</vt:lpstr>
      <vt:lpstr>PowerPointi esitlus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8.klassi loovtöö kui üks osa suurest ülekoolilisest projektist Kääpa kooli antiikolümpiamängude näitel</dc:title>
  <dc:creator>UUSadm</dc:creator>
  <cp:lastModifiedBy>Evi Tarro</cp:lastModifiedBy>
  <cp:revision>82</cp:revision>
  <dcterms:created xsi:type="dcterms:W3CDTF">2015-10-04T05:50:28Z</dcterms:created>
  <dcterms:modified xsi:type="dcterms:W3CDTF">2015-10-19T08:54:07Z</dcterms:modified>
</cp:coreProperties>
</file>